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96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</p:sldIdLst>
  <p:sldSz cx="13004800" cy="9753600"/>
  <p:notesSz cx="6797675" cy="9928225"/>
  <p:defaultTextStyle>
    <a:lvl1pPr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1pPr>
    <a:lvl2pPr indent="2286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2pPr>
    <a:lvl3pPr indent="4572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3pPr>
    <a:lvl4pPr indent="6858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4pPr>
    <a:lvl5pPr indent="9144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5pPr>
    <a:lvl6pPr indent="11430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6pPr>
    <a:lvl7pPr indent="13716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7pPr>
    <a:lvl8pPr indent="16002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8pPr>
    <a:lvl9pPr indent="1828800" algn="ctr" defTabSz="584200">
      <a:defRPr sz="3800">
        <a:solidFill>
          <a:srgbClr val="6C6963"/>
        </a:solidFill>
        <a:latin typeface="+mn-lt"/>
        <a:ea typeface="+mn-ea"/>
        <a:cs typeface="+mn-cs"/>
        <a:sym typeface="Baskerville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solidFill>
                <a:srgbClr val="794000"/>
              </a:solidFill>
              <a:prstDash val="solid"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4000"/>
              </a:solidFill>
              <a:prstDash val="solid"/>
              <a:miter lim="400000"/>
            </a:ln>
          </a:right>
          <a:top>
            <a:ln w="127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solidFill>
                <a:srgbClr val="794000"/>
              </a:solidFill>
              <a:prstDash val="solid"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94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4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64" y="-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3F494-B995-476B-9321-9A02EBCB6272}" type="datetimeFigureOut">
              <a:rPr lang="th-TH" smtClean="0"/>
              <a:pPr/>
              <a:t>06/10/57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20F23-4A52-4912-88DE-2F3D64A4A05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573674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599373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0095" y="260095"/>
            <a:ext cx="12484608" cy="923340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979" y="1254935"/>
            <a:ext cx="10631424" cy="4161536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533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3500" y="5503482"/>
            <a:ext cx="9352384" cy="1974279"/>
          </a:xfrm>
        </p:spPr>
        <p:txBody>
          <a:bodyPr>
            <a:normAutofit/>
          </a:bodyPr>
          <a:lstStyle>
            <a:lvl1pPr marL="0" indent="0" algn="ctr">
              <a:spcBef>
                <a:spcPts val="1422"/>
              </a:spcBef>
              <a:buNone/>
              <a:defRPr sz="2560">
                <a:solidFill>
                  <a:srgbClr val="FFFFFF"/>
                </a:solidFill>
              </a:defRPr>
            </a:lvl1pPr>
            <a:lvl2pPr marL="487672" indent="0" algn="ctr">
              <a:buNone/>
              <a:defRPr sz="2560"/>
            </a:lvl2pPr>
            <a:lvl3pPr marL="975345" indent="0" algn="ctr">
              <a:buNone/>
              <a:defRPr sz="2560"/>
            </a:lvl3pPr>
            <a:lvl4pPr marL="1463017" indent="0" algn="ctr">
              <a:buNone/>
              <a:defRPr sz="2133"/>
            </a:lvl4pPr>
            <a:lvl5pPr marL="1950690" indent="0" algn="ctr">
              <a:buNone/>
              <a:defRPr sz="2133"/>
            </a:lvl5pPr>
            <a:lvl6pPr marL="2438362" indent="0" algn="ctr">
              <a:buNone/>
              <a:defRPr sz="2133"/>
            </a:lvl6pPr>
            <a:lvl7pPr marL="2926034" indent="0" algn="ctr">
              <a:buNone/>
              <a:defRPr sz="2133"/>
            </a:lvl7pPr>
            <a:lvl8pPr marL="3413707" indent="0" algn="ctr">
              <a:buNone/>
              <a:defRPr sz="2133"/>
            </a:lvl8pPr>
            <a:lvl9pPr marL="3901379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40FA5D-556A-46EB-97F5-FC2C7614295A}" type="datetimeFigureOut">
              <a:rPr lang="th-TH" smtClean="0"/>
              <a:pPr/>
              <a:t>06/10/57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E35DEF-BBEA-4B8B-B750-CC7A77529971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2110572" y="5310293"/>
            <a:ext cx="877824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4052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FA5D-556A-46EB-97F5-FC2C7614295A}" type="datetimeFigureOut">
              <a:rPr lang="th-TH" smtClean="0"/>
              <a:pPr/>
              <a:t>06/10/57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5DEF-BBEA-4B8B-B750-CC7A775299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0654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1083733"/>
            <a:ext cx="2479040" cy="76945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1" y="1083733"/>
            <a:ext cx="7924800" cy="76945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FA5D-556A-46EB-97F5-FC2C7614295A}" type="datetimeFigureOut">
              <a:rPr lang="th-TH" smtClean="0"/>
              <a:pPr/>
              <a:t>06/10/57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5DEF-BBEA-4B8B-B750-CC7A775299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51349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BEA56D"/>
                </a:solidFill>
                <a:effectLst>
                  <a:outerShdw blurRad="38100" dist="25400" dir="15900000" rotWithShape="0">
                    <a:srgbClr val="000000">
                      <a:alpha val="90000"/>
                    </a:srgbClr>
                  </a:outerShdw>
                </a:effectLst>
              </a:rPr>
              <a:t>ข้อความชื่อเรื่อง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blurRad="25400" dist="38100" dir="2700000" rotWithShape="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เนื้อหาระดับหนึ่ง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เนื้อหาระดับสอง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เนื้อหาระดับสาม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เนื้อหาระดับสี่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rPr>
              <a:t>เนื้อหาระดับห้า</a:t>
            </a:r>
          </a:p>
        </p:txBody>
      </p:sp>
    </p:spTree>
    <p:extLst>
      <p:ext uri="{BB962C8B-B14F-4D97-AF65-F5344CB8AC3E}">
        <p14:creationId xmlns="" xmlns:p14="http://schemas.microsoft.com/office/powerpoint/2010/main" val="13522303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22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FA5D-556A-46EB-97F5-FC2C7614295A}" type="datetimeFigureOut">
              <a:rPr lang="th-TH" smtClean="0"/>
              <a:pPr/>
              <a:t>06/10/57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5DEF-BBEA-4B8B-B750-CC7A775299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1058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186" y="1669084"/>
            <a:ext cx="10631424" cy="4161536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8533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923" y="5908651"/>
            <a:ext cx="9353702" cy="1939635"/>
          </a:xfrm>
        </p:spPr>
        <p:txBody>
          <a:bodyPr anchor="t">
            <a:normAutofit/>
          </a:bodyPr>
          <a:lstStyle>
            <a:lvl1pPr marL="0" indent="0" algn="ctr">
              <a:buNone/>
              <a:defRPr sz="2560">
                <a:solidFill>
                  <a:schemeClr val="accent1"/>
                </a:solidFill>
              </a:defRPr>
            </a:lvl1pPr>
            <a:lvl2pPr marL="48767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4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1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69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3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03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70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37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FA5D-556A-46EB-97F5-FC2C7614295A}" type="datetimeFigureOut">
              <a:rPr lang="th-TH" smtClean="0"/>
              <a:pPr/>
              <a:t>06/10/57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5DEF-BBEA-4B8B-B750-CC7A77529971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2113281" y="5717914"/>
            <a:ext cx="87782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505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926079"/>
            <a:ext cx="5071872" cy="5722112"/>
          </a:xfrm>
        </p:spPr>
        <p:txBody>
          <a:bodyPr/>
          <a:lstStyle>
            <a:lvl1pPr>
              <a:defRPr sz="2347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5453" y="2926080"/>
            <a:ext cx="5071872" cy="5722112"/>
          </a:xfrm>
        </p:spPr>
        <p:txBody>
          <a:bodyPr/>
          <a:lstStyle>
            <a:lvl1pPr>
              <a:defRPr sz="2347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FA5D-556A-46EB-97F5-FC2C7614295A}" type="datetimeFigureOut">
              <a:rPr lang="th-TH" smtClean="0"/>
              <a:pPr/>
              <a:t>06/10/57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5DEF-BBEA-4B8B-B750-CC7A775299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37936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46593"/>
            <a:ext cx="5071872" cy="11054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560" b="1"/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3870554"/>
            <a:ext cx="5071872" cy="4811776"/>
          </a:xfrm>
        </p:spPr>
        <p:txBody>
          <a:bodyPr/>
          <a:lstStyle>
            <a:lvl1pPr>
              <a:defRPr sz="2347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7118" y="2843068"/>
            <a:ext cx="5071872" cy="11054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560" b="1"/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7118" y="3867480"/>
            <a:ext cx="5071872" cy="4811776"/>
          </a:xfrm>
        </p:spPr>
        <p:txBody>
          <a:bodyPr/>
          <a:lstStyle>
            <a:lvl1pPr>
              <a:defRPr sz="2347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FA5D-556A-46EB-97F5-FC2C7614295A}" type="datetimeFigureOut">
              <a:rPr lang="th-TH" smtClean="0"/>
              <a:pPr/>
              <a:t>06/10/57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5DEF-BBEA-4B8B-B750-CC7A775299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00214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FA5D-556A-46EB-97F5-FC2C7614295A}" type="datetimeFigureOut">
              <a:rPr lang="th-TH" smtClean="0"/>
              <a:pPr/>
              <a:t>06/10/57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5DEF-BBEA-4B8B-B750-CC7A775299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52197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FA5D-556A-46EB-97F5-FC2C7614295A}" type="datetimeFigureOut">
              <a:rPr lang="th-TH" smtClean="0"/>
              <a:pPr/>
              <a:t>06/10/57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5DEF-BBEA-4B8B-B750-CC7A775299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45411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60576"/>
            <a:ext cx="4031488" cy="247091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2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2802" y="1560576"/>
            <a:ext cx="5901707" cy="663244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31488"/>
            <a:ext cx="4031488" cy="41615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138"/>
              </a:spcBef>
              <a:buNone/>
              <a:defRPr sz="1813"/>
            </a:lvl1pPr>
            <a:lvl2pPr marL="487672" indent="0">
              <a:buNone/>
              <a:defRPr sz="1280"/>
            </a:lvl2pPr>
            <a:lvl3pPr marL="975345" indent="0">
              <a:buNone/>
              <a:defRPr sz="1067"/>
            </a:lvl3pPr>
            <a:lvl4pPr marL="1463017" indent="0">
              <a:buNone/>
              <a:defRPr sz="960"/>
            </a:lvl4pPr>
            <a:lvl5pPr marL="1950690" indent="0">
              <a:buNone/>
              <a:defRPr sz="960"/>
            </a:lvl5pPr>
            <a:lvl6pPr marL="2438362" indent="0">
              <a:buNone/>
              <a:defRPr sz="960"/>
            </a:lvl6pPr>
            <a:lvl7pPr marL="2926034" indent="0">
              <a:buNone/>
              <a:defRPr sz="960"/>
            </a:lvl7pPr>
            <a:lvl8pPr marL="3413707" indent="0">
              <a:buNone/>
              <a:defRPr sz="960"/>
            </a:lvl8pPr>
            <a:lvl9pPr marL="3901379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FA5D-556A-46EB-97F5-FC2C7614295A}" type="datetimeFigureOut">
              <a:rPr lang="th-TH" smtClean="0"/>
              <a:pPr/>
              <a:t>06/10/57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5DEF-BBEA-4B8B-B750-CC7A775299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45149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60576"/>
            <a:ext cx="4031488" cy="247091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2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6064" y="1521561"/>
            <a:ext cx="6055400" cy="660644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987"/>
            </a:lvl1pPr>
            <a:lvl2pPr marL="487672" indent="0">
              <a:buNone/>
              <a:defRPr sz="2987"/>
            </a:lvl2pPr>
            <a:lvl3pPr marL="975345" indent="0">
              <a:buNone/>
              <a:defRPr sz="2560"/>
            </a:lvl3pPr>
            <a:lvl4pPr marL="1463017" indent="0">
              <a:buNone/>
              <a:defRPr sz="2133"/>
            </a:lvl4pPr>
            <a:lvl5pPr marL="1950690" indent="0">
              <a:buNone/>
              <a:defRPr sz="2133"/>
            </a:lvl5pPr>
            <a:lvl6pPr marL="2438362" indent="0">
              <a:buNone/>
              <a:defRPr sz="2133"/>
            </a:lvl6pPr>
            <a:lvl7pPr marL="2926034" indent="0">
              <a:buNone/>
              <a:defRPr sz="2133"/>
            </a:lvl7pPr>
            <a:lvl8pPr marL="3413707" indent="0">
              <a:buNone/>
              <a:defRPr sz="2133"/>
            </a:lvl8pPr>
            <a:lvl9pPr marL="3901379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31488"/>
            <a:ext cx="4031488" cy="40965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138"/>
              </a:spcBef>
              <a:buNone/>
              <a:defRPr sz="1813"/>
            </a:lvl1pPr>
            <a:lvl2pPr marL="487672" indent="0">
              <a:buNone/>
              <a:defRPr sz="1280"/>
            </a:lvl2pPr>
            <a:lvl3pPr marL="975345" indent="0">
              <a:buNone/>
              <a:defRPr sz="1067"/>
            </a:lvl3pPr>
            <a:lvl4pPr marL="1463017" indent="0">
              <a:buNone/>
              <a:defRPr sz="960"/>
            </a:lvl4pPr>
            <a:lvl5pPr marL="1950690" indent="0">
              <a:buNone/>
              <a:defRPr sz="960"/>
            </a:lvl5pPr>
            <a:lvl6pPr marL="2438362" indent="0">
              <a:buNone/>
              <a:defRPr sz="960"/>
            </a:lvl6pPr>
            <a:lvl7pPr marL="2926034" indent="0">
              <a:buNone/>
              <a:defRPr sz="960"/>
            </a:lvl7pPr>
            <a:lvl8pPr marL="3413707" indent="0">
              <a:buNone/>
              <a:defRPr sz="960"/>
            </a:lvl8pPr>
            <a:lvl9pPr marL="3901379" indent="0">
              <a:buNone/>
              <a:defRPr sz="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FA5D-556A-46EB-97F5-FC2C7614295A}" type="datetimeFigureOut">
              <a:rPr lang="th-TH" smtClean="0"/>
              <a:pPr/>
              <a:t>06/10/57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35DEF-BBEA-4B8B-B750-CC7A775299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21262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0096" y="260096"/>
            <a:ext cx="12484608" cy="923340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866987"/>
            <a:ext cx="10533888" cy="1929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2" y="2926080"/>
            <a:ext cx="10531062" cy="5743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196" y="8851669"/>
            <a:ext cx="248434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2">
                <a:solidFill>
                  <a:schemeClr val="accent1"/>
                </a:solidFill>
              </a:defRPr>
            </a:lvl1pPr>
          </a:lstStyle>
          <a:p>
            <a:fld id="{CE40FA5D-556A-46EB-97F5-FC2C7614295A}" type="datetimeFigureOut">
              <a:rPr lang="th-TH" smtClean="0"/>
              <a:pPr/>
              <a:t>06/10/57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2425" y="8851669"/>
            <a:ext cx="503229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22"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51500" y="8851669"/>
            <a:ext cx="1819965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2">
                <a:solidFill>
                  <a:schemeClr val="accent1"/>
                </a:solidFill>
              </a:defRPr>
            </a:lvl1pPr>
          </a:lstStyle>
          <a:p>
            <a:fld id="{F5E35DEF-BBEA-4B8B-B750-CC7A7752997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67933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xStyles>
    <p:titleStyle>
      <a:lvl1pPr algn="l" defTabSz="975345" rtl="0" eaLnBrk="1" latinLnBrk="0" hangingPunct="1">
        <a:lnSpc>
          <a:spcPct val="90000"/>
        </a:lnSpc>
        <a:spcBef>
          <a:spcPct val="0"/>
        </a:spcBef>
        <a:buNone/>
        <a:defRPr sz="568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43836" indent="-195069" algn="l" defTabSz="975345" rtl="0" eaLnBrk="1" latinLnBrk="0" hangingPunct="1">
        <a:lnSpc>
          <a:spcPct val="90000"/>
        </a:lnSpc>
        <a:spcBef>
          <a:spcPts val="1422"/>
        </a:spcBef>
        <a:buClr>
          <a:schemeClr val="accent1"/>
        </a:buClr>
        <a:buSzPct val="80000"/>
        <a:buFont typeface="Corbel" pitchFamily="34" charset="0"/>
        <a:buChar char="•"/>
        <a:defRPr sz="2844" kern="1200">
          <a:solidFill>
            <a:schemeClr val="accent1"/>
          </a:solidFill>
          <a:latin typeface="+mn-lt"/>
          <a:ea typeface="+mn-ea"/>
          <a:cs typeface="+mn-cs"/>
        </a:defRPr>
      </a:lvl1pPr>
      <a:lvl2pPr marL="487672" indent="-195069" algn="l" defTabSz="975345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SzPct val="80000"/>
        <a:buFont typeface="Corbel" pitchFamily="34" charset="0"/>
        <a:buChar char="•"/>
        <a:defRPr sz="256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80276" indent="-195069" algn="l" defTabSz="975345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SzPct val="80000"/>
        <a:buFont typeface="Corbel" pitchFamily="34" charset="0"/>
        <a:buChar char="•"/>
        <a:defRPr sz="2276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72879" indent="-195069" algn="l" defTabSz="975345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SzPct val="80000"/>
        <a:buFont typeface="Corbel" pitchFamily="34" charset="0"/>
        <a:buChar char="•"/>
        <a:defRPr sz="1991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08595" indent="-195069" algn="l" defTabSz="975345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SzPct val="80000"/>
        <a:buFont typeface="Corbel" pitchFamily="34" charset="0"/>
        <a:buChar char="•"/>
        <a:defRPr sz="1991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64420" indent="-243836" algn="l" defTabSz="975345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SzPct val="80000"/>
        <a:buFont typeface="Corbel" pitchFamily="34" charset="0"/>
        <a:buChar char="•"/>
        <a:defRPr sz="1991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48860" indent="-243836" algn="l" defTabSz="975345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SzPct val="80000"/>
        <a:buFont typeface="Corbel" pitchFamily="34" charset="0"/>
        <a:buChar char="•"/>
        <a:defRPr sz="1991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33300" indent="-243836" algn="l" defTabSz="975345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SzPct val="80000"/>
        <a:buFont typeface="Corbel" pitchFamily="34" charset="0"/>
        <a:buChar char="•"/>
        <a:defRPr sz="1991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17740" indent="-243836" algn="l" defTabSz="975345" rtl="0" eaLnBrk="1" latinLnBrk="0" hangingPunct="1">
        <a:lnSpc>
          <a:spcPct val="90000"/>
        </a:lnSpc>
        <a:spcBef>
          <a:spcPts val="213"/>
        </a:spcBef>
        <a:spcAft>
          <a:spcPts val="427"/>
        </a:spcAft>
        <a:buClr>
          <a:schemeClr val="accent1"/>
        </a:buClr>
        <a:buSzPct val="80000"/>
        <a:buFont typeface="Corbel" pitchFamily="34" charset="0"/>
        <a:buChar char="•"/>
        <a:defRPr sz="199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72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45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17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690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362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34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707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379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573046" y="1879600"/>
            <a:ext cx="11836400" cy="260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7200" b="1" dirty="0" err="1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การประเมินและแก้ไขปัญหาด้านหัวนมและเต้านม</a:t>
            </a:r>
            <a:endParaRPr sz="7200" b="1" dirty="0">
              <a:solidFill>
                <a:srgbClr val="0000FF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90"/>
          <p:cNvGrpSpPr/>
          <p:nvPr/>
        </p:nvGrpSpPr>
        <p:grpSpPr>
          <a:xfrm>
            <a:off x="-1" y="457155"/>
            <a:ext cx="13004801" cy="1395309"/>
            <a:chOff x="0" y="0"/>
            <a:chExt cx="13004800" cy="1395307"/>
          </a:xfrm>
          <a:noFill/>
        </p:grpSpPr>
        <p:sp>
          <p:nvSpPr>
            <p:cNvPr id="88" name="Shape 88"/>
            <p:cNvSpPr/>
            <p:nvPr/>
          </p:nvSpPr>
          <p:spPr>
            <a:xfrm>
              <a:off x="0" y="0"/>
              <a:ext cx="13004800" cy="1395307"/>
            </a:xfrm>
            <a:prstGeom prst="rect">
              <a:avLst/>
            </a:prstGeom>
            <a:grpFill/>
            <a:ln w="25400" cap="flat">
              <a:noFill/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6800" b="1">
                  <a:solidFill>
                    <a:srgbClr val="0000FF"/>
                  </a:solidFill>
                  <a:latin typeface="Angsana New"/>
                  <a:ea typeface="Angsana New"/>
                  <a:cs typeface="Angsana New"/>
                  <a:sym typeface="Angsana New"/>
                </a:defRPr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0" y="138530"/>
              <a:ext cx="13004800" cy="111825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6600" b="1" dirty="0" err="1">
                  <a:solidFill>
                    <a:srgbClr val="0000FF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การช่วยเหลือมารดาที่มีหัวนมยาว</a:t>
              </a:r>
              <a:endParaRPr sz="6600" b="1" dirty="0">
                <a:solidFill>
                  <a:srgbClr val="0000FF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117600" y="6407573"/>
            <a:ext cx="5280943" cy="2634828"/>
            <a:chOff x="0" y="0"/>
            <a:chExt cx="5280941" cy="2634827"/>
          </a:xfrm>
          <a:noFill/>
        </p:grpSpPr>
        <p:pic>
          <p:nvPicPr>
            <p:cNvPr id="91" name="image7.jpg" descr="รูปภาพ24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28708" y="0"/>
              <a:ext cx="2752234" cy="263482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  <p:pic>
          <p:nvPicPr>
            <p:cNvPr id="92" name="image8.jpg" descr="รูปภาพ2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9965"/>
              <a:ext cx="2641196" cy="253005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sp>
        <p:nvSpPr>
          <p:cNvPr id="94" name="Shape 94"/>
          <p:cNvSpPr/>
          <p:nvPr/>
        </p:nvSpPr>
        <p:spPr>
          <a:xfrm>
            <a:off x="669752" y="2287517"/>
            <a:ext cx="11593288" cy="360662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742950" indent="-742950" algn="l">
              <a:lnSpc>
                <a:spcPct val="9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lang="th-TH" sz="44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1.	อธิบาย</a:t>
            </a:r>
            <a:r>
              <a:rPr lang="th-TH" sz="44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ให้แม่เข้าใจ  </a:t>
            </a:r>
            <a:r>
              <a:rPr lang="th-TH" sz="44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แสดงให้</a:t>
            </a:r>
            <a:r>
              <a:rPr lang="th-TH" sz="44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เห็นความแตกต่างของน้ำนมที่ออก</a:t>
            </a:r>
            <a:r>
              <a:rPr lang="th-TH" sz="44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ระหว่างการบีบที่หัวนม </a:t>
            </a:r>
            <a:r>
              <a:rPr lang="th-TH" sz="44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และลาน</a:t>
            </a:r>
            <a:r>
              <a:rPr lang="th-TH" sz="44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หัวนม</a:t>
            </a:r>
          </a:p>
          <a:p>
            <a:pPr marL="742950" indent="-742950" algn="l">
              <a:lnSpc>
                <a:spcPct val="9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lang="th-TH" sz="44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2.	</a:t>
            </a:r>
            <a:r>
              <a:rPr sz="4400" b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ช่วย</a:t>
            </a:r>
            <a:r>
              <a:rPr sz="4400" b="1" dirty="0" err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ประคองเต้าและดันเนื้อเต้านมเข้าปากให้มากที่สุด</a:t>
            </a:r>
            <a:endParaRPr sz="4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lvl="0" indent="-342900" algn="l">
              <a:lnSpc>
                <a:spcPct val="9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44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3.    </a:t>
            </a:r>
            <a:r>
              <a:rPr sz="4400" b="1" dirty="0" err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ช่วยบีบเต้านมขณะลูกดูดนม</a:t>
            </a:r>
            <a:endParaRPr sz="4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lvl="0" indent="-342900" algn="l">
              <a:lnSpc>
                <a:spcPct val="9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44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4.    </a:t>
            </a:r>
            <a:r>
              <a:rPr sz="4400" b="1" dirty="0" err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ติดตามการได้รับน้ำนมอย่างเพียงพอ</a:t>
            </a:r>
            <a:endParaRPr sz="4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95" name="image9.jpg" descr="A60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28000" y="6197600"/>
            <a:ext cx="3352801" cy="3054774"/>
          </a:xfrm>
          <a:prstGeom prst="rect">
            <a:avLst/>
          </a:prstGeom>
          <a:noFill/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825500" y="590520"/>
            <a:ext cx="1146337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6000" b="1" i="0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การช่วยเหลือแม่ที่หัวนมยาว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762000" y="2233594"/>
            <a:ext cx="11122521" cy="6857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14426" lvl="0" indent="-662382" algn="l" defTabSz="402336">
              <a:spcBef>
                <a:spcPts val="1000"/>
              </a:spcBef>
              <a:buSzPct val="100000"/>
              <a:buAutoNum type="arabicPeriod"/>
              <a:tabLst>
                <a:tab pos="5461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effectLst/>
                <a:uFill>
                  <a:solidFill/>
                </a:uFill>
                <a:latin typeface="Browallia New" pitchFamily="34" charset="-34"/>
                <a:ea typeface="Angsana New"/>
                <a:cs typeface="Browallia New" pitchFamily="34" charset="-34"/>
                <a:sym typeface="Angsana New"/>
              </a:rPr>
              <a:t>อธิบายให้แม่เข้าใจว่า  ลูกจะได้รับน้ำนมเพียงพอถ้าสามารถดูดได้ลึกถึงลานหัวนม</a:t>
            </a:r>
          </a:p>
          <a:p>
            <a:pPr marL="1014426" lvl="0" indent="-662382" algn="l" defTabSz="402336">
              <a:spcBef>
                <a:spcPts val="500"/>
              </a:spcBef>
              <a:buSzPct val="100000"/>
              <a:buAutoNum type="arabicPeriod"/>
              <a:tabLst>
                <a:tab pos="5461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rgbClr val="0070C0"/>
                </a:solidFill>
                <a:effectLst/>
                <a:uFill>
                  <a:solidFill/>
                </a:uFill>
                <a:latin typeface="Browallia New" pitchFamily="34" charset="-34"/>
                <a:ea typeface="Angsana New"/>
                <a:cs typeface="Browallia New" pitchFamily="34" charset="-34"/>
                <a:sym typeface="Angsana New"/>
              </a:rPr>
              <a:t>สาธิตให้แม่ได้เห็นความแตกต่างของปริมาณน้ำนมที่ออกโดยการบีบที่หัวนม  กับที่ลานหัวนม</a:t>
            </a:r>
          </a:p>
          <a:p>
            <a:pPr marL="1014426" lvl="0" indent="-662382" algn="l" defTabSz="402336">
              <a:spcBef>
                <a:spcPts val="500"/>
              </a:spcBef>
              <a:buSzPct val="100000"/>
              <a:buAutoNum type="arabicPeriod"/>
              <a:tabLst>
                <a:tab pos="5461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effectLst/>
                <a:uFill>
                  <a:solidFill/>
                </a:uFill>
                <a:latin typeface="Browallia New" pitchFamily="34" charset="-34"/>
                <a:ea typeface="Angsana New"/>
                <a:cs typeface="Browallia New" pitchFamily="34" charset="-34"/>
                <a:sym typeface="Angsana New"/>
              </a:rPr>
              <a:t>ขณะลูกดูดนมช่วยประคองเต้านมและดันเนื้อเต้านมให้เข้าปากลูกมากที่สุด</a:t>
            </a:r>
          </a:p>
          <a:p>
            <a:pPr marL="1014426" lvl="0" indent="-662382" algn="l" defTabSz="402336">
              <a:spcBef>
                <a:spcPts val="500"/>
              </a:spcBef>
              <a:buSzPct val="100000"/>
              <a:buAutoNum type="arabicPeriod"/>
              <a:tabLst>
                <a:tab pos="5461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rgbClr val="0070C0"/>
                </a:solidFill>
                <a:effectLst/>
                <a:uFill>
                  <a:solidFill/>
                </a:uFill>
                <a:latin typeface="Browallia New" pitchFamily="34" charset="-34"/>
                <a:ea typeface="Angsana New"/>
                <a:cs typeface="Browallia New" pitchFamily="34" charset="-34"/>
                <a:sym typeface="Angsana New"/>
              </a:rPr>
              <a:t>ระหว่างที่ลูกดูดนมช่วยบีบเต้านมเพื่อเพิ่มปริมาณน้ำนมให้เข้าปากลูกได้มากยิ่งขึ้น</a:t>
            </a:r>
          </a:p>
          <a:p>
            <a:pPr marL="1014426" lvl="0" indent="-662382" algn="l" defTabSz="402336">
              <a:spcBef>
                <a:spcPts val="500"/>
              </a:spcBef>
              <a:buSzPct val="100000"/>
              <a:buAutoNum type="arabicPeriod"/>
              <a:tabLst>
                <a:tab pos="5461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effectLst/>
                <a:uFill>
                  <a:solidFill/>
                </a:uFill>
                <a:latin typeface="Browallia New" pitchFamily="34" charset="-34"/>
                <a:ea typeface="Angsana New"/>
                <a:cs typeface="Browallia New" pitchFamily="34" charset="-34"/>
                <a:sym typeface="Angsana New"/>
              </a:rPr>
              <a:t>ติดตามว่าลูกได้รับน้ำนมเพียงพอหรือไม่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2"/>
          <p:cNvGrpSpPr/>
          <p:nvPr/>
        </p:nvGrpSpPr>
        <p:grpSpPr>
          <a:xfrm>
            <a:off x="7108530" y="1574168"/>
            <a:ext cx="5143501" cy="6845301"/>
            <a:chOff x="-12700" y="-12700"/>
            <a:chExt cx="5143500" cy="6845300"/>
          </a:xfrm>
          <a:noFill/>
        </p:grpSpPr>
        <p:pic>
          <p:nvPicPr>
            <p:cNvPr id="101" name="IMG_0796.jpeg"/>
            <p:cNvPicPr/>
            <p:nvPr/>
          </p:nvPicPr>
          <p:blipFill>
            <a:blip r:embed="rId2" cstate="print">
              <a:extLst/>
            </a:blip>
            <a:srcRect l="9841" r="33908"/>
            <a:stretch>
              <a:fillRect/>
            </a:stretch>
          </p:blipFill>
          <p:spPr>
            <a:xfrm>
              <a:off x="0" y="0"/>
              <a:ext cx="5105400" cy="6807200"/>
            </a:xfrm>
            <a:prstGeom prst="rect">
              <a:avLst/>
            </a:prstGeom>
            <a:grpFill/>
            <a:ln>
              <a:noFill/>
            </a:ln>
            <a:effectLst/>
          </p:spPr>
        </p:pic>
        <p:pic>
          <p:nvPicPr>
            <p:cNvPr id="100" name="รูปภาพ 9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" y="-12700"/>
              <a:ext cx="5143500" cy="6845300"/>
            </a:xfrm>
            <a:prstGeom prst="rect">
              <a:avLst/>
            </a:prstGeom>
            <a:grpFill/>
            <a:effectLst/>
          </p:spPr>
        </p:pic>
      </p:grp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825500" y="1879600"/>
            <a:ext cx="5748338" cy="2354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6600" b="1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หัวนมใหญ่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292100" y="4662486"/>
            <a:ext cx="6464300" cy="3732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1188" lvl="0" indent="-361188" algn="l" defTabSz="361188">
              <a:spcBef>
                <a:spcPts val="900"/>
              </a:spcBef>
              <a:defRPr sz="1800" i="0">
                <a:solidFill>
                  <a:srgbClr val="000000"/>
                </a:solidFill>
              </a:defRPr>
            </a:pPr>
            <a:r>
              <a:rPr sz="4400" b="1">
                <a:effectLst/>
                <a:uFill>
                  <a:solidFill/>
                </a:uFill>
                <a:latin typeface="Browallia New" pitchFamily="34" charset="-34"/>
                <a:ea typeface="Angsana New"/>
                <a:cs typeface="Browallia New" pitchFamily="34" charset="-34"/>
                <a:sym typeface="Angsana New"/>
              </a:rPr>
              <a:t>        ส่วนมากมักจะไม่กล้าให้ลูกดูดนมเพราะคิดไปเองว่าลูกปากเล็กเกินไป  หัวนมแม่ไม่สามารถเข้าไปในปากลูกได้  แต่ในความเป็นจริงแล้ว  หัวนมมีความนุ่มและยืดหยุ่นสามารถลู่เข้าไปตามปากของลูกได้</a:t>
            </a:r>
          </a:p>
        </p:txBody>
      </p:sp>
      <p:grpSp>
        <p:nvGrpSpPr>
          <p:cNvPr id="107" name="Group 107"/>
          <p:cNvGrpSpPr/>
          <p:nvPr/>
        </p:nvGrpSpPr>
        <p:grpSpPr>
          <a:xfrm>
            <a:off x="1645531" y="707267"/>
            <a:ext cx="4407931" cy="1854770"/>
            <a:chOff x="0" y="0"/>
            <a:chExt cx="4407930" cy="1854769"/>
          </a:xfrm>
          <a:noFill/>
        </p:grpSpPr>
        <p:pic>
          <p:nvPicPr>
            <p:cNvPr id="105" name="DSCF0212.jpeg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2867"/>
              <a:ext cx="2468059" cy="1851903"/>
            </a:xfrm>
            <a:prstGeom prst="rect">
              <a:avLst/>
            </a:prstGeom>
            <a:grpFill/>
            <a:ln w="25400" cap="flat">
              <a:solidFill>
                <a:srgbClr val="F3F7F5"/>
              </a:solidFill>
              <a:prstDash val="solid"/>
              <a:miter lim="400000"/>
            </a:ln>
            <a:effectLst>
              <a:outerShdw blurRad="50800" dist="25400" dir="3600000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6" name="IMG_2986.jpg"/>
            <p:cNvPicPr/>
            <p:nvPr/>
          </p:nvPicPr>
          <p:blipFill>
            <a:blip r:embed="rId5" cstate="print">
              <a:extLst/>
            </a:blip>
            <a:srcRect b="24477"/>
            <a:stretch>
              <a:fillRect/>
            </a:stretch>
          </p:blipFill>
          <p:spPr>
            <a:xfrm>
              <a:off x="2591669" y="0"/>
              <a:ext cx="1816262" cy="1828918"/>
            </a:xfrm>
            <a:prstGeom prst="rect">
              <a:avLst/>
            </a:prstGeom>
            <a:grpFill/>
            <a:ln w="25400" cap="flat">
              <a:solidFill>
                <a:srgbClr val="F3F7F5"/>
              </a:solidFill>
              <a:prstDash val="solid"/>
              <a:miter lim="400000"/>
            </a:ln>
            <a:effectLst>
              <a:outerShdw blurRad="50800" dist="25400" dir="3600000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825500" y="-84154"/>
            <a:ext cx="11836400" cy="1817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68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 b="1">
                <a:solidFill>
                  <a:srgbClr val="0000FF"/>
                </a:solidFill>
                <a:effectLst/>
              </a:rPr>
              <a:t>การช่วยเหลือมารดาที่มีหัวนมใหญ่ 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762000" y="2150877"/>
            <a:ext cx="11480800" cy="2868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39800" lvl="1" indent="-406400" algn="l"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กระตุ้น rooting reflex โดยใช้หัวนมแม่เขี่ยที่ริมฝีปากล่างของลูก เพื่อให้ลูกอ้าปากกว้างที่สุด เคลื่อนศีรษะลูกเข้าหาเต้านมโดยเร็ว เพื่อให้ลูกได้อมหัวนมแม่ได้ลึกพอถึงลานนม </a:t>
            </a:r>
          </a:p>
          <a:p>
            <a:pPr marL="939800" lvl="1" indent="-406400" algn="l"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จัดท่าลูกดูดนมให้ถนัด โดยใช้ท่าฟุตบอล (football hold)</a:t>
            </a:r>
          </a:p>
        </p:txBody>
      </p:sp>
      <p:grpSp>
        <p:nvGrpSpPr>
          <p:cNvPr id="120" name="Group 120"/>
          <p:cNvGrpSpPr/>
          <p:nvPr/>
        </p:nvGrpSpPr>
        <p:grpSpPr>
          <a:xfrm>
            <a:off x="1024113" y="5593677"/>
            <a:ext cx="11084783" cy="2508554"/>
            <a:chOff x="0" y="0"/>
            <a:chExt cx="11084781" cy="2508552"/>
          </a:xfrm>
          <a:noFill/>
        </p:grpSpPr>
        <p:grpSp>
          <p:nvGrpSpPr>
            <p:cNvPr id="113" name="Group 113"/>
            <p:cNvGrpSpPr/>
            <p:nvPr/>
          </p:nvGrpSpPr>
          <p:grpSpPr>
            <a:xfrm>
              <a:off x="3907780" y="-1"/>
              <a:ext cx="3344735" cy="2508553"/>
              <a:chOff x="0" y="0"/>
              <a:chExt cx="3344733" cy="2508551"/>
            </a:xfrm>
            <a:grpFill/>
          </p:grpSpPr>
          <p:sp>
            <p:nvSpPr>
              <p:cNvPr id="111" name="Shape 111"/>
              <p:cNvSpPr/>
              <p:nvPr/>
            </p:nvSpPr>
            <p:spPr>
              <a:xfrm>
                <a:off x="0" y="0"/>
                <a:ext cx="3344734" cy="2508552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2EBDB"/>
                    </a:solidFill>
                  </a:defRPr>
                </a:pPr>
                <a:endParaRPr/>
              </a:p>
            </p:txBody>
          </p:sp>
          <p:pic>
            <p:nvPicPr>
              <p:cNvPr id="112" name="image12.jp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3344734" cy="2508552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>
                <a:reflection stA="38000" endPos="40000" dir="5400000" sy="-100000" algn="bl" rotWithShape="0"/>
              </a:effectLst>
            </p:spPr>
          </p:pic>
        </p:grpSp>
        <p:grpSp>
          <p:nvGrpSpPr>
            <p:cNvPr id="116" name="Group 116"/>
            <p:cNvGrpSpPr/>
            <p:nvPr/>
          </p:nvGrpSpPr>
          <p:grpSpPr>
            <a:xfrm>
              <a:off x="0" y="12815"/>
              <a:ext cx="3327648" cy="2495737"/>
              <a:chOff x="0" y="0"/>
              <a:chExt cx="3327647" cy="2495735"/>
            </a:xfrm>
            <a:grpFill/>
          </p:grpSpPr>
          <p:sp>
            <p:nvSpPr>
              <p:cNvPr id="114" name="Shape 114"/>
              <p:cNvSpPr/>
              <p:nvPr/>
            </p:nvSpPr>
            <p:spPr>
              <a:xfrm>
                <a:off x="0" y="0"/>
                <a:ext cx="3327648" cy="2495736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2EBDB"/>
                    </a:solidFill>
                  </a:defRPr>
                </a:pPr>
                <a:endParaRPr/>
              </a:p>
            </p:txBody>
          </p:sp>
          <p:pic>
            <p:nvPicPr>
              <p:cNvPr id="115" name="image13.jp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3327648" cy="2495736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>
                <a:reflection stA="38000" endPos="40000" dir="5400000" sy="-100000" algn="bl" rotWithShape="0"/>
              </a:effectLst>
            </p:spPr>
          </p:pic>
        </p:grpSp>
        <p:grpSp>
          <p:nvGrpSpPr>
            <p:cNvPr id="119" name="Group 119"/>
            <p:cNvGrpSpPr/>
            <p:nvPr/>
          </p:nvGrpSpPr>
          <p:grpSpPr>
            <a:xfrm>
              <a:off x="7757134" y="12817"/>
              <a:ext cx="3327648" cy="2495736"/>
              <a:chOff x="0" y="0"/>
              <a:chExt cx="3327647" cy="2495735"/>
            </a:xfrm>
            <a:grpFill/>
          </p:grpSpPr>
          <p:sp>
            <p:nvSpPr>
              <p:cNvPr id="117" name="Shape 117"/>
              <p:cNvSpPr/>
              <p:nvPr/>
            </p:nvSpPr>
            <p:spPr>
              <a:xfrm>
                <a:off x="0" y="0"/>
                <a:ext cx="3327648" cy="2495736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>
                    <a:solidFill>
                      <a:srgbClr val="F2EBDB"/>
                    </a:solidFill>
                  </a:defRPr>
                </a:pPr>
                <a:endParaRPr/>
              </a:p>
            </p:txBody>
          </p:sp>
          <p:pic>
            <p:nvPicPr>
              <p:cNvPr id="118" name="image14.jpg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3327648" cy="2495736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>
                <a:reflection stA="38000" endPos="40000" dir="5400000" sy="-100000" algn="bl" rotWithShape="0"/>
              </a:effectLst>
            </p:spPr>
          </p:pic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825500" y="304768"/>
            <a:ext cx="11836400" cy="1531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5400" b="1" i="0">
                <a:solidFill>
                  <a:srgbClr val="0000FF"/>
                </a:solidFill>
                <a:effectLst/>
              </a:rPr>
              <a:t>การช่วยเหลือมารดาที่มีหัวนมใหญ่ 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762000" y="2662222"/>
            <a:ext cx="11480800" cy="335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8530" lvl="1" indent="-491217" algn="l">
              <a:spcBef>
                <a:spcPts val="9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ฝึกให้แม่ให้นมลูกด้วยตนเอง จนแม่มีความมั่นใจว่าทำถูกวิธี</a:t>
            </a:r>
          </a:p>
          <a:p>
            <a:pPr marL="565604" lvl="1" indent="-478291" algn="l">
              <a:spcBef>
                <a:spcPts val="9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ในบางราย อาจช่วยโดยคลึงหัวนม (nipple rolling) ด้วยนิ้วหัวแม่มือและนิ้วชี้ เพื่อให้หัวนมหดเล็กลงกว่าเดิมเล็กน้อย ประมาณ 2-3 มิลลิเมตร </a:t>
            </a:r>
          </a:p>
        </p:txBody>
      </p:sp>
      <p:grpSp>
        <p:nvGrpSpPr>
          <p:cNvPr id="126" name="Group 126" descr="DSCF0212"/>
          <p:cNvGrpSpPr/>
          <p:nvPr/>
        </p:nvGrpSpPr>
        <p:grpSpPr>
          <a:xfrm>
            <a:off x="7498226" y="5357220"/>
            <a:ext cx="4571063" cy="3904875"/>
            <a:chOff x="-127000" y="-88900"/>
            <a:chExt cx="4571062" cy="3904873"/>
          </a:xfrm>
          <a:noFill/>
        </p:grpSpPr>
        <p:pic>
          <p:nvPicPr>
            <p:cNvPr id="125" name="image15.jpg" descr="DSCF0212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317063" cy="3574674"/>
            </a:xfrm>
            <a:prstGeom prst="rect">
              <a:avLst/>
            </a:prstGeom>
            <a:grpFill/>
            <a:ln>
              <a:noFill/>
            </a:ln>
            <a:effectLst/>
          </p:spPr>
        </p:pic>
        <p:pic>
          <p:nvPicPr>
            <p:cNvPr id="124" name="รูปภาพ 12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4571063" cy="3904874"/>
            </a:xfrm>
            <a:prstGeom prst="rect">
              <a:avLst/>
            </a:prstGeom>
            <a:grpFill/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825500" y="415912"/>
            <a:ext cx="11836400" cy="1317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5200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 b="1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การช่วยเหลือมารดาที่มีหัวนมใหญ่ 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825500" y="2376470"/>
            <a:ext cx="11177626" cy="4824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36335" lvl="0" indent="-436335" algn="l">
              <a:spcBef>
                <a:spcPts val="900"/>
              </a:spcBef>
              <a:buSzPct val="80000"/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กรณีที่ลูกดูดได้ ควรติดตามน้ำหนักว่าได้น้ำนมเพียงพอหรือไม่</a:t>
            </a:r>
          </a:p>
          <a:p>
            <a:pPr marL="436335" lvl="0" indent="-436335" algn="l">
              <a:spcBef>
                <a:spcPts val="900"/>
              </a:spcBef>
              <a:buSzPct val="80000"/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ในบางราย อาจช่วยบีบน้ำนมเข้าในปากลูก ในขณะที่ลูกดูดนมแม่</a:t>
            </a:r>
          </a:p>
          <a:p>
            <a:pPr marL="469900" lvl="0" indent="-469900" algn="l">
              <a:spcBef>
                <a:spcPts val="900"/>
              </a:spcBef>
              <a:buSzPct val="80000"/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กรณี</a:t>
            </a: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ที่ยังดูดได้ไม่ดี ควรให้บีบนมแม่ ป้อนนมแม่ด้วยแก้วตามไปก่อน รอจนลูกโตขึ้น ประมาณอายุ 1-3 เดือน จะดูดได้เป็นปกติ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3"/>
          <p:cNvGrpSpPr/>
          <p:nvPr/>
        </p:nvGrpSpPr>
        <p:grpSpPr>
          <a:xfrm>
            <a:off x="7108530" y="1574168"/>
            <a:ext cx="5143501" cy="6845301"/>
            <a:chOff x="-12700" y="-12700"/>
            <a:chExt cx="5143500" cy="6845300"/>
          </a:xfrm>
          <a:noFill/>
        </p:grpSpPr>
        <p:pic>
          <p:nvPicPr>
            <p:cNvPr id="132" name="IMG_2748.jpeg"/>
            <p:cNvPicPr/>
            <p:nvPr/>
          </p:nvPicPr>
          <p:blipFill>
            <a:blip r:embed="rId2">
              <a:extLst/>
            </a:blip>
            <a:srcRect t="5555" b="5555"/>
            <a:stretch>
              <a:fillRect/>
            </a:stretch>
          </p:blipFill>
          <p:spPr>
            <a:xfrm>
              <a:off x="0" y="0"/>
              <a:ext cx="5105400" cy="6807200"/>
            </a:xfrm>
            <a:prstGeom prst="rect">
              <a:avLst/>
            </a:prstGeom>
            <a:grpFill/>
            <a:ln>
              <a:noFill/>
            </a:ln>
            <a:effectLst/>
          </p:spPr>
        </p:pic>
        <p:pic>
          <p:nvPicPr>
            <p:cNvPr id="131" name="รูปภาพ 13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" y="-12700"/>
              <a:ext cx="5143500" cy="6845300"/>
            </a:xfrm>
            <a:prstGeom prst="rect">
              <a:avLst/>
            </a:prstGeom>
            <a:grpFill/>
            <a:effectLst/>
          </p:spPr>
        </p:pic>
      </p:grpSp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825500" y="447644"/>
            <a:ext cx="5962652" cy="1817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600" b="1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หัวนมเจ็บแตก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358732" y="2805098"/>
            <a:ext cx="6394492" cy="5156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lvl="0" indent="-342900" algn="l" defTabSz="342900">
              <a:spcBef>
                <a:spcPts val="900"/>
              </a:spcBef>
              <a:defRPr sz="1800" i="0">
                <a:solidFill>
                  <a:srgbClr val="000000"/>
                </a:solidFill>
              </a:defRPr>
            </a:pPr>
            <a:r>
              <a:rPr sz="4400" b="1">
                <a:effectLst/>
                <a:uFill>
                  <a:solidFill/>
                </a:uFill>
                <a:latin typeface="Browallia New" pitchFamily="34" charset="-34"/>
                <a:ea typeface="Angsana New"/>
                <a:cs typeface="Browallia New" pitchFamily="34" charset="-34"/>
                <a:sym typeface="Angsana New"/>
              </a:rPr>
              <a:t>    </a:t>
            </a:r>
            <a:r>
              <a:rPr sz="4400" b="1" smtClean="0">
                <a:effectLst/>
                <a:uFill>
                  <a:solidFill/>
                </a:uFill>
                <a:latin typeface="Browallia New" pitchFamily="34" charset="-34"/>
                <a:ea typeface="Angsana New"/>
                <a:cs typeface="Browallia New" pitchFamily="34" charset="-34"/>
                <a:sym typeface="Angsana New"/>
              </a:rPr>
              <a:t>บริเวณ</a:t>
            </a:r>
            <a:r>
              <a:rPr sz="4400" b="1">
                <a:effectLst/>
                <a:uFill>
                  <a:solidFill/>
                </a:uFill>
                <a:latin typeface="Browallia New" pitchFamily="34" charset="-34"/>
                <a:ea typeface="Angsana New"/>
                <a:cs typeface="Browallia New" pitchFamily="34" charset="-34"/>
                <a:sym typeface="Angsana New"/>
              </a:rPr>
              <a:t>หัวนมเป็นเนื้อเยื่อที่บางและประสาทความรู้สึกไว  หากการดูดนมของลูกไม่ถูกต้องในช่วงแรกจะทำให้แม่เกิดความเจ็บปวด  และเกิดแผลถลอกได้ง่าย  ดังนั้นสาเหตุที่ทำให้เกิดหัวนมเจ็บและแตกอาจเกิดจาก</a:t>
            </a:r>
          </a:p>
          <a:p>
            <a:pPr marL="685800" lvl="0" indent="-385762" algn="l" defTabSz="342900">
              <a:spcBef>
                <a:spcPts val="400"/>
              </a:spcBef>
              <a:buSzPct val="100000"/>
              <a:buFont typeface="Angsana New"/>
              <a:buChar char="-"/>
              <a:tabLst>
                <a:tab pos="469900" algn="l"/>
              </a:tabLst>
              <a:defRPr sz="1800" i="0">
                <a:solidFill>
                  <a:srgbClr val="000000"/>
                </a:solidFill>
              </a:defRPr>
            </a:pPr>
            <a:r>
              <a:rPr sz="4400" b="1">
                <a:solidFill>
                  <a:srgbClr val="7030A0"/>
                </a:solidFill>
                <a:effectLst/>
                <a:uFill>
                  <a:solidFill/>
                </a:uFill>
                <a:latin typeface="Browallia New" pitchFamily="34" charset="-34"/>
                <a:ea typeface="Angsana New"/>
                <a:cs typeface="Browallia New" pitchFamily="34" charset="-34"/>
                <a:sym typeface="Angsana New"/>
              </a:rPr>
              <a:t>การอุ้มลูกดูดนมไม่ถูกวิธี</a:t>
            </a:r>
          </a:p>
          <a:p>
            <a:pPr marL="685800" lvl="0" indent="-385762" algn="l" defTabSz="342900">
              <a:spcBef>
                <a:spcPts val="400"/>
              </a:spcBef>
              <a:buSzPct val="100000"/>
              <a:buFont typeface="Angsana New"/>
              <a:buChar char="-"/>
              <a:tabLst>
                <a:tab pos="469900" algn="l"/>
              </a:tabLst>
              <a:defRPr sz="1800" i="0">
                <a:solidFill>
                  <a:srgbClr val="000000"/>
                </a:solidFill>
              </a:defRPr>
            </a:pPr>
            <a:r>
              <a:rPr sz="4400" b="1">
                <a:solidFill>
                  <a:srgbClr val="7030A0"/>
                </a:solidFill>
                <a:effectLst/>
                <a:uFill>
                  <a:solidFill/>
                </a:uFill>
                <a:latin typeface="Browallia New" pitchFamily="34" charset="-34"/>
                <a:ea typeface="Angsana New"/>
                <a:cs typeface="Browallia New" pitchFamily="34" charset="-34"/>
                <a:sym typeface="Angsana New"/>
              </a:rPr>
              <a:t>ลูกอมหัวนมได้ไม่ลึกพอ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825500" y="590520"/>
            <a:ext cx="11836400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5200" i="1">
                <a:solidFill>
                  <a:srgbClr val="AA7942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6000" b="1" i="0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การช่วยเหลือมารดาที่มีหัวนมแตก/ เจ็บหัวนม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1787492" y="2805098"/>
            <a:ext cx="10644262" cy="4395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3793" lvl="0" indent="-343793" algn="l">
              <a:spcBef>
                <a:spcPts val="900"/>
              </a:spcBef>
              <a:buClr>
                <a:srgbClr val="00B0F0"/>
              </a:buClr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ช่วยแม่มีกำลังใจและเชื่อมั่น อธิบายแม่ให้เข้าใจสาเหตุ</a:t>
            </a:r>
          </a:p>
          <a:p>
            <a:pPr marL="343793" lvl="0" indent="-343793" algn="l">
              <a:lnSpc>
                <a:spcPct val="90000"/>
              </a:lnSpc>
              <a:spcBef>
                <a:spcPts val="900"/>
              </a:spcBef>
              <a:buClr>
                <a:srgbClr val="00B0F0"/>
              </a:buClr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ช่วยให้แม่อุ้มลูกได้ถนัดก่อนให้ลูกดูดนมแม่</a:t>
            </a:r>
          </a:p>
          <a:p>
            <a:pPr marL="343793" lvl="0" indent="-343793" algn="l">
              <a:lnSpc>
                <a:spcPct val="90000"/>
              </a:lnSpc>
              <a:spcBef>
                <a:spcPts val="900"/>
              </a:spcBef>
              <a:buClr>
                <a:srgbClr val="00B0F0"/>
              </a:buClr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สลับท่าอุ้มให้ลูกดูดนม ควรใช้ท่าฟุตบอล</a:t>
            </a:r>
          </a:p>
          <a:p>
            <a:pPr marL="343793" lvl="0" indent="-343793" algn="l">
              <a:lnSpc>
                <a:spcPct val="90000"/>
              </a:lnSpc>
              <a:spcBef>
                <a:spcPts val="900"/>
              </a:spcBef>
              <a:buClr>
                <a:srgbClr val="00B0F0"/>
              </a:buClr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ทำลานหัวนมให้นิ่ม</a:t>
            </a:r>
          </a:p>
          <a:p>
            <a:pPr marL="343793" lvl="0" indent="-343793" algn="l">
              <a:lnSpc>
                <a:spcPct val="90000"/>
              </a:lnSpc>
              <a:spcBef>
                <a:spcPts val="900"/>
              </a:spcBef>
              <a:buClr>
                <a:srgbClr val="00B0F0"/>
              </a:buClr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ดูดข้างที่ไม่เป็นแผลก่อน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825500" y="947710"/>
            <a:ext cx="11836400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defTabSz="479044">
              <a:defRPr sz="5576">
                <a:effectLst>
                  <a:outerShdw blurRad="20828" dist="20828" dir="15900000" rotWithShape="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 b="1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การช่วยเหลือมารดาที่มีหัวนมแตก/ เจ็บหัวนม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825500" y="2733660"/>
            <a:ext cx="11836400" cy="4467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47124" lvl="0" indent="-547124" algn="l" defTabSz="502412">
              <a:spcBef>
                <a:spcPts val="8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สอนวิธีถอนหัวนมจากปากลูกอย่างถูกวิธี</a:t>
            </a:r>
          </a:p>
          <a:p>
            <a:pPr marL="547124" lvl="0" indent="-547124" algn="l" defTabSz="502412">
              <a:spcBef>
                <a:spcPts val="8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ติดตามและฝึกแม่จนแม่มั่นใจ</a:t>
            </a:r>
          </a:p>
          <a:p>
            <a:pPr marL="547124" lvl="0" indent="-547124" algn="l" defTabSz="502412">
              <a:spcBef>
                <a:spcPts val="8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ลูกมีพังพืดใต้ลิ้นสั้นตึง ปรึกษาศัลยแพทย์</a:t>
            </a:r>
          </a:p>
          <a:p>
            <a:pPr marL="547124" lvl="0" indent="-547124" algn="l" defTabSz="502412">
              <a:spcBef>
                <a:spcPts val="8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มีเชื้อราที่หัวนม/ในปากเด็ก ต้องรับการรักษาทั้งแม่และ</a:t>
            </a:r>
            <a:r>
              <a:rPr sz="4400" b="1" i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ลูก</a:t>
            </a:r>
            <a:endParaRPr lang="th-TH" sz="4400" b="1" i="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endParaRPr>
          </a:p>
          <a:p>
            <a:pPr marL="547124" lvl="0" indent="-547124" algn="l" defTabSz="502412">
              <a:spcBef>
                <a:spcPts val="8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endParaRPr sz="4400" i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endParaRPr>
          </a:p>
          <a:p>
            <a:pPr marL="312642" lvl="0" indent="-312642" algn="l" defTabSz="502412">
              <a:spcBef>
                <a:spcPts val="800"/>
              </a:spcBef>
              <a:buSzTx/>
              <a:defRPr sz="1800">
                <a:solidFill>
                  <a:srgbClr val="000000"/>
                </a:solidFill>
              </a:defRPr>
            </a:pPr>
            <a:r>
              <a:rPr sz="4400" i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* </a:t>
            </a:r>
            <a:r>
              <a:rPr sz="4400" b="1" i="0">
                <a:solidFill>
                  <a:srgbClr val="FF0000"/>
                </a:solidFill>
                <a:effectLst/>
                <a:latin typeface="Browallia New" pitchFamily="34" charset="-34"/>
                <a:cs typeface="Browallia New" pitchFamily="34" charset="-34"/>
              </a:rPr>
              <a:t>หัวนมเจ็บแตก แก้ไขโดยอุ้มลูกให้ถนัด ดูดนมให้ลึกสลับท่าอุ้มและถอนหัวนมอย่างนิ่มนวล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825500" y="876272"/>
            <a:ext cx="1183640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defTabSz="479044">
              <a:defRPr sz="5576">
                <a:effectLst>
                  <a:outerShdw blurRad="20828" dist="20828" dir="15900000" rotWithShape="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 b="1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การช่วยเหลือมารดาที่มีหัวนมแตก/ เจ็บหัวนม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762000" y="2387600"/>
            <a:ext cx="11480800" cy="44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36191" lvl="0" indent="-636191" algn="l">
              <a:lnSpc>
                <a:spcPct val="90000"/>
              </a:lnSpc>
              <a:spcBef>
                <a:spcPts val="9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ช่วยให้ลูกอ้าปากกว้าง เคลื่อนศีรษะเข้าหาเต้าโดยเร็ว ประคองเต้านมและท้ายทอยลูกไว้จนกว่าจะดูดติด</a:t>
            </a:r>
          </a:p>
          <a:p>
            <a:pPr marL="636191" lvl="0" indent="-636191" algn="l">
              <a:lnSpc>
                <a:spcPct val="90000"/>
              </a:lnSpc>
              <a:spcBef>
                <a:spcPts val="9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ถ้าแม่ทนเจ็บไม่ไหว  งดนมไว้ก่อน 1 – 2 วัน</a:t>
            </a:r>
          </a:p>
          <a:p>
            <a:pPr marL="477143" lvl="0" indent="-477143" algn="l">
              <a:lnSpc>
                <a:spcPct val="90000"/>
              </a:lnSpc>
              <a:spcBef>
                <a:spcPts val="9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ใช้น้ำนมแม่ทาที่หัวนม หลังจากที่ให้ลูกดูดนมแล้ว</a:t>
            </a:r>
          </a:p>
          <a:p>
            <a:pPr marL="711200" lvl="0" indent="-711200" algn="l">
              <a:spcBef>
                <a:spcPts val="9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ใช้ปทุมแก้วครอบหัวนมป้องกันการระคายเคือง</a:t>
            </a:r>
          </a:p>
        </p:txBody>
      </p:sp>
      <p:grpSp>
        <p:nvGrpSpPr>
          <p:cNvPr id="147" name="Group 147"/>
          <p:cNvGrpSpPr/>
          <p:nvPr/>
        </p:nvGrpSpPr>
        <p:grpSpPr>
          <a:xfrm>
            <a:off x="8636000" y="6705599"/>
            <a:ext cx="2743200" cy="2133602"/>
            <a:chOff x="0" y="0"/>
            <a:chExt cx="2743199" cy="2133600"/>
          </a:xfrm>
          <a:noFill/>
        </p:grpSpPr>
        <p:pic>
          <p:nvPicPr>
            <p:cNvPr id="145" name="image3.jpg" descr="breast_shell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2743200" cy="2133602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  <p:sp>
          <p:nvSpPr>
            <p:cNvPr id="146" name="Shape 146"/>
            <p:cNvSpPr/>
            <p:nvPr/>
          </p:nvSpPr>
          <p:spPr>
            <a:xfrm>
              <a:off x="1912336" y="58701"/>
              <a:ext cx="766189" cy="1408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extrusionOk="0">
                  <a:moveTo>
                    <a:pt x="1090" y="15877"/>
                  </a:moveTo>
                  <a:lnTo>
                    <a:pt x="2726" y="15138"/>
                  </a:lnTo>
                  <a:cubicBezTo>
                    <a:pt x="2998" y="15015"/>
                    <a:pt x="3233" y="14839"/>
                    <a:pt x="3543" y="14769"/>
                  </a:cubicBezTo>
                  <a:cubicBezTo>
                    <a:pt x="4361" y="14585"/>
                    <a:pt x="5226" y="14476"/>
                    <a:pt x="5996" y="14215"/>
                  </a:cubicBezTo>
                  <a:cubicBezTo>
                    <a:pt x="6360" y="14092"/>
                    <a:pt x="6734" y="13983"/>
                    <a:pt x="7087" y="13846"/>
                  </a:cubicBezTo>
                  <a:cubicBezTo>
                    <a:pt x="7371" y="13736"/>
                    <a:pt x="7611" y="13576"/>
                    <a:pt x="7904" y="13477"/>
                  </a:cubicBezTo>
                  <a:cubicBezTo>
                    <a:pt x="8161" y="13390"/>
                    <a:pt x="8450" y="13354"/>
                    <a:pt x="8722" y="13292"/>
                  </a:cubicBezTo>
                  <a:cubicBezTo>
                    <a:pt x="9267" y="12923"/>
                    <a:pt x="9716" y="12474"/>
                    <a:pt x="10358" y="12185"/>
                  </a:cubicBezTo>
                  <a:cubicBezTo>
                    <a:pt x="11010" y="11890"/>
                    <a:pt x="11516" y="11714"/>
                    <a:pt x="11993" y="11262"/>
                  </a:cubicBezTo>
                  <a:cubicBezTo>
                    <a:pt x="12229" y="11038"/>
                    <a:pt x="12387" y="10779"/>
                    <a:pt x="12538" y="10523"/>
                  </a:cubicBezTo>
                  <a:cubicBezTo>
                    <a:pt x="12538" y="10523"/>
                    <a:pt x="13219" y="9139"/>
                    <a:pt x="13356" y="8862"/>
                  </a:cubicBezTo>
                  <a:cubicBezTo>
                    <a:pt x="13356" y="8861"/>
                    <a:pt x="13901" y="7754"/>
                    <a:pt x="13901" y="7754"/>
                  </a:cubicBezTo>
                  <a:lnTo>
                    <a:pt x="14446" y="7200"/>
                  </a:lnTo>
                  <a:cubicBezTo>
                    <a:pt x="14537" y="6154"/>
                    <a:pt x="14585" y="5106"/>
                    <a:pt x="14719" y="4062"/>
                  </a:cubicBezTo>
                  <a:cubicBezTo>
                    <a:pt x="14766" y="3689"/>
                    <a:pt x="14941" y="3327"/>
                    <a:pt x="14991" y="2954"/>
                  </a:cubicBezTo>
                  <a:cubicBezTo>
                    <a:pt x="15123" y="1971"/>
                    <a:pt x="15173" y="985"/>
                    <a:pt x="15264" y="0"/>
                  </a:cubicBezTo>
                  <a:cubicBezTo>
                    <a:pt x="15445" y="185"/>
                    <a:pt x="15662" y="355"/>
                    <a:pt x="15809" y="554"/>
                  </a:cubicBezTo>
                  <a:cubicBezTo>
                    <a:pt x="15988" y="796"/>
                    <a:pt x="16289" y="1639"/>
                    <a:pt x="16354" y="1846"/>
                  </a:cubicBezTo>
                  <a:cubicBezTo>
                    <a:pt x="16548" y="2460"/>
                    <a:pt x="16747" y="3073"/>
                    <a:pt x="16899" y="3692"/>
                  </a:cubicBezTo>
                  <a:cubicBezTo>
                    <a:pt x="16963" y="3953"/>
                    <a:pt x="17312" y="5725"/>
                    <a:pt x="17717" y="5908"/>
                  </a:cubicBezTo>
                  <a:lnTo>
                    <a:pt x="18535" y="6277"/>
                  </a:lnTo>
                  <a:cubicBezTo>
                    <a:pt x="18716" y="6462"/>
                    <a:pt x="18983" y="6619"/>
                    <a:pt x="19080" y="6831"/>
                  </a:cubicBezTo>
                  <a:cubicBezTo>
                    <a:pt x="19352" y="7431"/>
                    <a:pt x="19400" y="8068"/>
                    <a:pt x="19625" y="8677"/>
                  </a:cubicBezTo>
                  <a:cubicBezTo>
                    <a:pt x="19716" y="8923"/>
                    <a:pt x="19824" y="9167"/>
                    <a:pt x="19897" y="9415"/>
                  </a:cubicBezTo>
                  <a:cubicBezTo>
                    <a:pt x="20006" y="9782"/>
                    <a:pt x="19946" y="10181"/>
                    <a:pt x="20170" y="10523"/>
                  </a:cubicBezTo>
                  <a:cubicBezTo>
                    <a:pt x="20327" y="10762"/>
                    <a:pt x="20715" y="10892"/>
                    <a:pt x="20988" y="11077"/>
                  </a:cubicBezTo>
                  <a:cubicBezTo>
                    <a:pt x="21600" y="12321"/>
                    <a:pt x="21562" y="12009"/>
                    <a:pt x="20988" y="14215"/>
                  </a:cubicBezTo>
                  <a:cubicBezTo>
                    <a:pt x="20931" y="14434"/>
                    <a:pt x="20624" y="14585"/>
                    <a:pt x="20443" y="14769"/>
                  </a:cubicBezTo>
                  <a:cubicBezTo>
                    <a:pt x="20161" y="15342"/>
                    <a:pt x="20130" y="15491"/>
                    <a:pt x="19625" y="16062"/>
                  </a:cubicBezTo>
                  <a:cubicBezTo>
                    <a:pt x="19288" y="16442"/>
                    <a:pt x="18898" y="16800"/>
                    <a:pt x="18535" y="17169"/>
                  </a:cubicBezTo>
                  <a:lnTo>
                    <a:pt x="17989" y="17723"/>
                  </a:lnTo>
                  <a:cubicBezTo>
                    <a:pt x="17899" y="18338"/>
                    <a:pt x="17922" y="18967"/>
                    <a:pt x="17717" y="19569"/>
                  </a:cubicBezTo>
                  <a:cubicBezTo>
                    <a:pt x="17582" y="19965"/>
                    <a:pt x="16852" y="20342"/>
                    <a:pt x="16354" y="20492"/>
                  </a:cubicBezTo>
                  <a:cubicBezTo>
                    <a:pt x="14580" y="21026"/>
                    <a:pt x="13871" y="20914"/>
                    <a:pt x="11720" y="21046"/>
                  </a:cubicBezTo>
                  <a:lnTo>
                    <a:pt x="10085" y="21415"/>
                  </a:lnTo>
                  <a:lnTo>
                    <a:pt x="9267" y="21600"/>
                  </a:lnTo>
                  <a:cubicBezTo>
                    <a:pt x="8602" y="21450"/>
                    <a:pt x="8160" y="21404"/>
                    <a:pt x="7632" y="21046"/>
                  </a:cubicBezTo>
                  <a:cubicBezTo>
                    <a:pt x="7400" y="20889"/>
                    <a:pt x="7318" y="20649"/>
                    <a:pt x="7087" y="20492"/>
                  </a:cubicBezTo>
                  <a:cubicBezTo>
                    <a:pt x="6855" y="20335"/>
                    <a:pt x="6536" y="20252"/>
                    <a:pt x="6269" y="20123"/>
                  </a:cubicBezTo>
                  <a:cubicBezTo>
                    <a:pt x="5899" y="19944"/>
                    <a:pt x="5516" y="19775"/>
                    <a:pt x="5179" y="19569"/>
                  </a:cubicBezTo>
                  <a:cubicBezTo>
                    <a:pt x="1918" y="17581"/>
                    <a:pt x="4929" y="19165"/>
                    <a:pt x="2453" y="17908"/>
                  </a:cubicBezTo>
                  <a:cubicBezTo>
                    <a:pt x="2362" y="17723"/>
                    <a:pt x="2360" y="17506"/>
                    <a:pt x="2181" y="17354"/>
                  </a:cubicBezTo>
                  <a:cubicBezTo>
                    <a:pt x="1543" y="16814"/>
                    <a:pt x="917" y="16985"/>
                    <a:pt x="0" y="16985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2EBDB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G_2756.jpeg"/>
          <p:cNvPicPr/>
          <p:nvPr/>
        </p:nvPicPr>
        <p:blipFill>
          <a:blip r:embed="rId2">
            <a:extLst/>
          </a:blip>
          <a:srcRect l="8217" r="8217"/>
          <a:stretch>
            <a:fillRect/>
          </a:stretch>
        </p:blipFill>
        <p:spPr>
          <a:xfrm>
            <a:off x="6870700" y="2362200"/>
            <a:ext cx="5359400" cy="6413500"/>
          </a:xfrm>
          <a:prstGeom prst="rect">
            <a:avLst/>
          </a:prstGeom>
          <a:noFill/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762000" y="2644552"/>
            <a:ext cx="5334000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l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b="1" i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 </a:t>
            </a:r>
            <a:r>
              <a:rPr sz="4400" b="1" i="0" dirty="0" err="1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โดยทั่วไปหัวนมจะมีความยาว</a:t>
            </a:r>
            <a:r>
              <a:rPr sz="4400" b="1" i="0" dirty="0" err="1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ประมาณ</a:t>
            </a:r>
            <a:r>
              <a:rPr sz="4400" b="1" i="0" dirty="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 </a:t>
            </a:r>
            <a:r>
              <a:rPr sz="4400" b="1" i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1 </a:t>
            </a:r>
            <a:r>
              <a:rPr sz="4400" b="1" i="0" dirty="0" err="1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เซนติเมตร</a:t>
            </a:r>
            <a:r>
              <a:rPr sz="4400" b="1" i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 </a:t>
            </a:r>
            <a:r>
              <a:rPr sz="4400" b="1" i="0" dirty="0" err="1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หากหัวนมสั้นมากเช่นสั้นกว่า</a:t>
            </a:r>
            <a:r>
              <a:rPr sz="4400" b="1" i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 0.5 </a:t>
            </a:r>
            <a:r>
              <a:rPr sz="4400" b="1" i="0" dirty="0" err="1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เซนติเมตร</a:t>
            </a:r>
            <a:r>
              <a:rPr sz="4400" b="1" i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 </a:t>
            </a:r>
            <a:r>
              <a:rPr sz="4400" b="1" i="0" dirty="0" err="1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แบนราบ</a:t>
            </a:r>
            <a:r>
              <a:rPr sz="4400" b="1" i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 </a:t>
            </a:r>
            <a:r>
              <a:rPr sz="4400" b="1" i="0" dirty="0" err="1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หรือบุ๋มลึกลงไป</a:t>
            </a:r>
            <a:r>
              <a:rPr sz="4400" b="1" i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 </a:t>
            </a:r>
            <a:r>
              <a:rPr sz="4400" b="1" i="0" dirty="0" err="1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อาจทำให้ทารกดูดนมได้ยาก</a:t>
            </a:r>
            <a:endParaRPr sz="4400" b="1" i="0" dirty="0">
              <a:solidFill>
                <a:schemeClr val="tx1"/>
              </a:solidFill>
              <a:effectLst/>
              <a:latin typeface="Browallia New" panose="020B0604020202020204" pitchFamily="34" charset="-34"/>
              <a:ea typeface="Angsana New"/>
              <a:cs typeface="Browallia New" panose="020B0604020202020204" pitchFamily="34" charset="-34"/>
              <a:sym typeface="Angsana New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762000" y="406400"/>
            <a:ext cx="11480800" cy="15240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6000" b="1" i="0" dirty="0" err="1">
                <a:solidFill>
                  <a:srgbClr val="0000FF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ปัญหาและการแก้ไขด้านหัวนม</a:t>
            </a:r>
            <a:endParaRPr sz="6000" b="1" i="0" dirty="0">
              <a:solidFill>
                <a:srgbClr val="0000FF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825500" y="376206"/>
            <a:ext cx="11836400" cy="1425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6000" b="1" i="0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การป้องกัน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825500" y="2876536"/>
            <a:ext cx="11836400" cy="4572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23888" lvl="0" indent="-623888" algn="l">
              <a:spcBef>
                <a:spcPts val="700"/>
              </a:spcBef>
              <a:buSzPct val="100000"/>
              <a:buFont typeface="Angsana New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400" b="1" i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ช่วย</a:t>
            </a: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ให้แม่ให้ลูกดูดนมได้อย่างถูกวิธีโดยเร็วหลังคลอด</a:t>
            </a:r>
          </a:p>
          <a:p>
            <a:pPr marL="623888" lvl="0" indent="-623888" algn="l">
              <a:spcBef>
                <a:spcPts val="700"/>
              </a:spcBef>
              <a:buSzPct val="100000"/>
              <a:buFont typeface="Angsana New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ให้ลูกดูดนมบ่อยๆและนานพอ</a:t>
            </a:r>
          </a:p>
          <a:p>
            <a:pPr marL="623888" lvl="0" indent="-623888" algn="l">
              <a:spcBef>
                <a:spcPts val="700"/>
              </a:spcBef>
              <a:buSzPct val="100000"/>
              <a:buFont typeface="Angsana New"/>
              <a:buAutoNum type="arabicPeriod" startAt="3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ตรวจลูกว่ามี tongue-tie หรือเชื้อรา เพื่อให้การรักษา</a:t>
            </a:r>
          </a:p>
          <a:p>
            <a:pPr marL="623888" lvl="0" indent="-623888" algn="l">
              <a:spcBef>
                <a:spcPts val="700"/>
              </a:spcBef>
              <a:buSzPct val="100000"/>
              <a:buFont typeface="Angsana New"/>
              <a:buAutoNum type="arabicPeriod" startAt="3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หลีกเลี่ยงการใช้สบู่  สารเคมี  ฟอกหรือทาหัวนม</a:t>
            </a:r>
          </a:p>
          <a:p>
            <a:pPr marL="623888" lvl="0" indent="-623888" algn="l">
              <a:spcBef>
                <a:spcPts val="700"/>
              </a:spcBef>
              <a:buSzPct val="100000"/>
              <a:buFont typeface="Angsana New"/>
              <a:buAutoNum type="arabicPeriod" startAt="3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เปลี่ยนท่าในการให้นมแต่ละมื้อ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1144549" y="1876404"/>
            <a:ext cx="10787139" cy="3939540"/>
          </a:xfrm>
          <a:prstGeom prst="rect">
            <a:avLst/>
          </a:prstGeom>
          <a:noFill/>
          <a:ln w="25400"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l">
              <a:lnSpc>
                <a:spcPct val="80000"/>
              </a:lnSpc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4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th-TH" sz="44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 </a:t>
            </a:r>
            <a:r>
              <a:rPr sz="4400" b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ลูก</a:t>
            </a:r>
            <a:r>
              <a:rPr sz="44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มักมี oral candidiasis</a:t>
            </a:r>
          </a:p>
          <a:p>
            <a:pPr lvl="0" algn="l">
              <a:lnSpc>
                <a:spcPct val="8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Angsana New"/>
              <a:buChar char="-"/>
              <a:defRPr sz="1800">
                <a:solidFill>
                  <a:srgbClr val="000000"/>
                </a:solidFill>
              </a:defRPr>
            </a:pPr>
            <a:r>
              <a:rPr sz="44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44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 </a:t>
            </a:r>
            <a:r>
              <a:rPr sz="4400" b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มี</a:t>
            </a:r>
            <a:r>
              <a:rPr sz="44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อาการเจ็บแสบหัวนม   และลานหัวนมมาก ผิวหนัง</a:t>
            </a:r>
            <a:r>
              <a:rPr sz="4400" b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บริเวณ</a:t>
            </a:r>
            <a:endParaRPr lang="th-TH" sz="4400" b="1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pPr lvl="0" algn="l">
              <a:lnSpc>
                <a:spcPct val="80000"/>
              </a:lnSpc>
              <a:spcBef>
                <a:spcPts val="2400"/>
              </a:spcBef>
              <a:buClr>
                <a:srgbClr val="000000"/>
              </a:buClr>
              <a:buSzPct val="100000"/>
              <a:defRPr sz="1800">
                <a:solidFill>
                  <a:srgbClr val="000000"/>
                </a:solidFill>
              </a:defRPr>
            </a:pPr>
            <a:r>
              <a:rPr lang="th-TH" sz="44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   </a:t>
            </a:r>
            <a:r>
              <a:rPr sz="4400" b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ที่</a:t>
            </a:r>
            <a:r>
              <a:rPr sz="44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เป็นแดงเป็นมัน มีขอบชัดเจน หรืออาจด่างขาวเป็นวง </a:t>
            </a:r>
            <a:endParaRPr lang="th-TH" sz="4400" b="1" dirty="0" smtClean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  <a:p>
            <a:pPr lvl="0" algn="l">
              <a:lnSpc>
                <a:spcPct val="80000"/>
              </a:lnSpc>
              <a:spcBef>
                <a:spcPts val="2400"/>
              </a:spcBef>
              <a:buClr>
                <a:srgbClr val="000000"/>
              </a:buClr>
              <a:buSzPct val="100000"/>
              <a:defRPr sz="1800">
                <a:solidFill>
                  <a:srgbClr val="000000"/>
                </a:solidFill>
              </a:defRPr>
            </a:pPr>
            <a:r>
              <a:rPr lang="th-TH" sz="44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   </a:t>
            </a:r>
            <a:r>
              <a:rPr sz="4400" b="1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และ</a:t>
            </a:r>
            <a:r>
              <a:rPr sz="44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คันมาก</a:t>
            </a:r>
          </a:p>
          <a:p>
            <a:pPr lvl="0" algn="l">
              <a:lnSpc>
                <a:spcPct val="80000"/>
              </a:lnSpc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4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- ต้องให้การรักษาทั้งแม่ และลูก</a:t>
            </a:r>
          </a:p>
        </p:txBody>
      </p:sp>
      <p:pic>
        <p:nvPicPr>
          <p:cNvPr id="153" name="image4.jpg" descr="DSCF4385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36" y="6221068"/>
            <a:ext cx="4165563" cy="3126164"/>
          </a:xfrm>
          <a:prstGeom prst="rect">
            <a:avLst/>
          </a:prstGeom>
          <a:noFill/>
          <a:ln w="12700">
            <a:miter lim="400000"/>
          </a:ln>
        </p:spPr>
      </p:pic>
      <p:pic>
        <p:nvPicPr>
          <p:cNvPr id="154" name="image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31933" y="4591048"/>
            <a:ext cx="3856813" cy="4141492"/>
          </a:xfrm>
          <a:prstGeom prst="rect">
            <a:avLst/>
          </a:prstGeom>
          <a:noFill/>
          <a:ln w="12700">
            <a:solidFill>
              <a:srgbClr val="BBE0E3"/>
            </a:solidFill>
            <a:miter/>
          </a:ln>
        </p:spPr>
      </p:pic>
      <p:sp>
        <p:nvSpPr>
          <p:cNvPr id="155" name="Shape 155"/>
          <p:cNvSpPr/>
          <p:nvPr/>
        </p:nvSpPr>
        <p:spPr>
          <a:xfrm>
            <a:off x="4381449" y="567829"/>
            <a:ext cx="4829848" cy="102592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6000" b="1" i="0">
                <a:solidFill>
                  <a:srgbClr val="0070C0"/>
                </a:solidFill>
                <a:effectLst/>
                <a:latin typeface="Browallia New" pitchFamily="34" charset="-34"/>
                <a:cs typeface="Browallia New" pitchFamily="34" charset="-34"/>
              </a:rPr>
              <a:t>เชื้อรา (Candidiasis)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825500" y="447644"/>
            <a:ext cx="11320502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6000" b="1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เต้านมคัดตึง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888670" y="2019280"/>
            <a:ext cx="5384966" cy="4902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35000" lvl="0" indent="-635000" algn="l">
              <a:spcBef>
                <a:spcPts val="800"/>
              </a:spcBef>
              <a:buClr>
                <a:srgbClr val="FF0000"/>
              </a:buClr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rgbClr val="FF0000"/>
                </a:solidFill>
                <a:effectLst/>
                <a:latin typeface="Browallia New" pitchFamily="34" charset="-34"/>
                <a:cs typeface="Browallia New" pitchFamily="34" charset="-34"/>
              </a:rPr>
              <a:t>เต้านมตึงหรือเต็ม</a:t>
            </a:r>
          </a:p>
          <a:p>
            <a:pPr marL="342900" lvl="0" indent="-342900" algn="l">
              <a:spcBef>
                <a:spcPts val="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	แม่จะมีอาการเต้านมร้อน หนัก แข็ง แต่ไม่เจ็บ น้ำนมยังหยดได้ บีบออก และแม่ไม่มีไข้ ส่วนลูกยังดูดนมได้</a:t>
            </a:r>
          </a:p>
        </p:txBody>
      </p:sp>
      <p:sp>
        <p:nvSpPr>
          <p:cNvPr id="165" name="Shape 165"/>
          <p:cNvSpPr/>
          <p:nvPr/>
        </p:nvSpPr>
        <p:spPr>
          <a:xfrm>
            <a:off x="6443821" y="1921556"/>
            <a:ext cx="5954572" cy="452688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12321" lvl="0" indent="-612321" algn="l">
              <a:buClr>
                <a:srgbClr val="FF0000"/>
              </a:buClr>
              <a:buSzPct val="100000"/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เต้านมคัด</a:t>
            </a:r>
          </a:p>
          <a:p>
            <a:pPr marL="342900" lvl="0" indent="-342900" algn="l">
              <a:defRPr sz="1800">
                <a:solidFill>
                  <a:srgbClr val="000000"/>
                </a:solidFill>
              </a:defRPr>
            </a:pPr>
            <a:r>
              <a:rPr sz="40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	แม่จะมีอาการเต้านมร้อน ผิวแดงเป็นมัน หนัก แข็งเจ็บ บวมถึงหัวนม ทำให้หัวนมสั้นลงจนแบน ทำให้ลูกดูดนมแม่ไม่ได้ น้ำนมไม่ไหล บีบหรือจับไม่ได้ และแม่อาจมีไข้ แต่ไม่เกิน 24 ชั่วโมง</a:t>
            </a:r>
          </a:p>
        </p:txBody>
      </p:sp>
      <p:pic>
        <p:nvPicPr>
          <p:cNvPr id="166" name="image16.jpeg"/>
          <p:cNvPicPr/>
          <p:nvPr/>
        </p:nvPicPr>
        <p:blipFill>
          <a:blip r:embed="rId2">
            <a:extLst/>
          </a:blip>
          <a:srcRect t="16532" b="6594"/>
          <a:stretch>
            <a:fillRect/>
          </a:stretch>
        </p:blipFill>
        <p:spPr>
          <a:xfrm>
            <a:off x="7014457" y="6604477"/>
            <a:ext cx="4813335" cy="2319030"/>
          </a:xfrm>
          <a:prstGeom prst="rect">
            <a:avLst/>
          </a:prstGeom>
          <a:noFill/>
          <a:ln w="12700">
            <a:miter lim="400000"/>
          </a:ln>
          <a:effectLst>
            <a:outerShdw blurRad="266700" rotWithShape="0">
              <a:srgbClr val="000000">
                <a:alpha val="70000"/>
              </a:srgbClr>
            </a:outerShdw>
          </a:effectLst>
        </p:spPr>
      </p:pic>
      <p:pic>
        <p:nvPicPr>
          <p:cNvPr id="167" name="image17.png"/>
          <p:cNvPicPr/>
          <p:nvPr/>
        </p:nvPicPr>
        <p:blipFill>
          <a:blip r:embed="rId3">
            <a:extLst/>
          </a:blip>
          <a:srcRect l="16006" t="29435" r="12245" b="15946"/>
          <a:stretch>
            <a:fillRect/>
          </a:stretch>
        </p:blipFill>
        <p:spPr>
          <a:xfrm>
            <a:off x="1484242" y="6604477"/>
            <a:ext cx="4485374" cy="2319030"/>
          </a:xfrm>
          <a:prstGeom prst="rect">
            <a:avLst/>
          </a:prstGeom>
          <a:noFill/>
          <a:ln w="12700">
            <a:miter lim="400000"/>
          </a:ln>
          <a:effectLst>
            <a:outerShdw blurRad="406400" dist="1905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930236" y="304768"/>
            <a:ext cx="11072890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6000" b="1" i="0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สาเหตุที่ทำให้เต้านมคัดตึง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1215988" y="1733528"/>
            <a:ext cx="9929882" cy="4517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480059" lvl="0" indent="-480059" algn="l" defTabSz="408940">
              <a:spcBef>
                <a:spcPts val="28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การให้ลูกดูดนมแม่ช้าเกินไป </a:t>
            </a:r>
          </a:p>
          <a:p>
            <a:pPr marL="480059" lvl="0" indent="-480059" algn="l" defTabSz="408940">
              <a:spcBef>
                <a:spcPts val="28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ลูกดูดไม่ ถูกวิธี </a:t>
            </a:r>
          </a:p>
          <a:p>
            <a:pPr marL="480059" lvl="0" indent="-480059" algn="l" defTabSz="408940">
              <a:spcBef>
                <a:spcPts val="28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ระยะเวลาในการดูดสั้นเกินไป </a:t>
            </a:r>
          </a:p>
          <a:p>
            <a:pPr marL="480059" lvl="0" indent="-480059" algn="l" defTabSz="408940">
              <a:spcBef>
                <a:spcPts val="28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การดูดไม่บ่อยและ/หรือดูดไม่มีประสิทธิภาพ </a:t>
            </a:r>
          </a:p>
          <a:p>
            <a:pPr marL="480059" lvl="0" indent="-480059" algn="l" defTabSz="408940">
              <a:spcBef>
                <a:spcPts val="28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แม่บีบน้ำนมออกไม่บ่อยพอ (เกินทุก 3 ชั่วโมง)</a:t>
            </a:r>
          </a:p>
        </p:txBody>
      </p:sp>
      <p:pic>
        <p:nvPicPr>
          <p:cNvPr id="171" name="image1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4596" y="6455341"/>
            <a:ext cx="3328754" cy="2477218"/>
          </a:xfrm>
          <a:prstGeom prst="rect">
            <a:avLst/>
          </a:prstGeom>
          <a:noFill/>
          <a:ln w="12700">
            <a:miter lim="400000"/>
          </a:ln>
        </p:spPr>
      </p:pic>
      <p:pic>
        <p:nvPicPr>
          <p:cNvPr id="172" name="image19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65624" y="6455342"/>
            <a:ext cx="3262168" cy="2446626"/>
          </a:xfrm>
          <a:prstGeom prst="rect">
            <a:avLst/>
          </a:prstGeom>
          <a:noFill/>
          <a:ln w="12700">
            <a:miter lim="400000"/>
          </a:ln>
        </p:spPr>
      </p:pic>
      <p:pic>
        <p:nvPicPr>
          <p:cNvPr id="173" name="image20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63819" y="6474686"/>
            <a:ext cx="3277164" cy="2457873"/>
          </a:xfrm>
          <a:prstGeom prst="rect">
            <a:avLst/>
          </a:prstGeom>
          <a:noFill/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825500" y="376206"/>
            <a:ext cx="1183640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6000" b="1" i="0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ปัญหาที่พบเมื่อแม่มีเต้านมคัด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1016026" y="2055925"/>
            <a:ext cx="9844092" cy="5892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93700" lvl="0" indent="-393700" algn="l">
              <a:spcBef>
                <a:spcPts val="7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ความเจ็บปวด</a:t>
            </a:r>
          </a:p>
          <a:p>
            <a:pPr marL="393700" lvl="0" indent="-393700" algn="l">
              <a:spcBef>
                <a:spcPts val="7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ความวิตกกังวล</a:t>
            </a:r>
          </a:p>
          <a:p>
            <a:pPr marL="393700" lvl="0" indent="-393700" algn="l">
              <a:spcBef>
                <a:spcPts val="7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เต้านมใหญ่ขึ้น หนัก</a:t>
            </a:r>
          </a:p>
          <a:p>
            <a:pPr marL="393700" lvl="0" indent="-393700" algn="l">
              <a:spcBef>
                <a:spcPts val="7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ลานนมตึง</a:t>
            </a:r>
            <a:r>
              <a:rPr sz="4400" b="1" i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แข็ง</a:t>
            </a:r>
            <a:endParaRPr lang="th-TH" sz="4400" b="1" i="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endParaRPr>
          </a:p>
          <a:p>
            <a:pPr marL="393700" indent="-393700" algn="l">
              <a:spcBef>
                <a:spcPts val="7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th-TH" sz="4400" b="1" i="0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การไหลของน้ำนมน้อยลง </a:t>
            </a:r>
          </a:p>
          <a:p>
            <a:pPr marL="393700" indent="-393700" algn="l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lang="th-TH" sz="4400" b="1" i="0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     หรือหยุดไหล จาก</a:t>
            </a:r>
          </a:p>
          <a:p>
            <a:pPr marL="609600" lvl="1" indent="-381000" algn="l">
              <a:spcBef>
                <a:spcPts val="700"/>
              </a:spcBef>
              <a:buSzPct val="100000"/>
              <a:buFont typeface="Angsana New"/>
              <a:buChar char="–"/>
              <a:defRPr sz="1800">
                <a:solidFill>
                  <a:srgbClr val="000000"/>
                </a:solidFill>
              </a:defRPr>
            </a:pPr>
            <a:r>
              <a:rPr lang="th-TH" sz="4000" b="1" i="0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มีการยับยั้ง </a:t>
            </a:r>
            <a:r>
              <a:rPr lang="en-US" sz="4000" b="1" i="0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oxytocin reflex</a:t>
            </a:r>
          </a:p>
          <a:p>
            <a:pPr marL="609600" lvl="1" indent="-381000" algn="l">
              <a:spcBef>
                <a:spcPts val="700"/>
              </a:spcBef>
              <a:buSzPct val="100000"/>
              <a:buFont typeface="Angsana New"/>
              <a:buChar char="–"/>
              <a:defRPr sz="1800">
                <a:solidFill>
                  <a:srgbClr val="000000"/>
                </a:solidFill>
              </a:defRPr>
            </a:pPr>
            <a:r>
              <a:rPr lang="th-TH" sz="4000" b="1" i="0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มีการกดท่อน้ำนมจากการบวมของ </a:t>
            </a:r>
            <a:r>
              <a:rPr lang="en-US" sz="4000" b="1" i="0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soft tissue </a:t>
            </a:r>
            <a:r>
              <a:rPr lang="th-TH" sz="4000" b="1" i="0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และปริมาณเลือดภายในเต้านมเพิ่มขึ้น</a:t>
            </a:r>
          </a:p>
          <a:p>
            <a:pPr marL="393700" lvl="0" indent="-393700" algn="l">
              <a:spcBef>
                <a:spcPts val="7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endParaRPr lang="th-TH" sz="4400" b="1" i="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endParaRPr>
          </a:p>
          <a:p>
            <a:pPr marL="393700" lvl="0" indent="-393700" algn="l">
              <a:spcBef>
                <a:spcPts val="7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endParaRPr sz="4400" b="1" i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1858930" y="7662882"/>
            <a:ext cx="9275288" cy="13542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การป้องกันเต้านมคัดตึงโดยการ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ดูดเร็ว ดูดบ่อย และดูดถูกวิธี</a:t>
            </a:r>
          </a:p>
        </p:txBody>
      </p:sp>
      <p:pic>
        <p:nvPicPr>
          <p:cNvPr id="179" name="image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7559" y="2021227"/>
            <a:ext cx="4096458" cy="3392379"/>
          </a:xfrm>
          <a:prstGeom prst="rect">
            <a:avLst/>
          </a:prstGeom>
          <a:noFill/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825500" y="376206"/>
            <a:ext cx="11836400" cy="1460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6000" b="1" i="0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การดูแลและช่วยเหลือมารดาที่มีเต้านมคัดตึง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xfrm>
            <a:off x="762000" y="2447908"/>
            <a:ext cx="11480800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568959" indent="-568959" defTabSz="467359">
              <a:spcBef>
                <a:spcPts val="700"/>
              </a:spcBef>
              <a:buClr>
                <a:srgbClr val="FF0000"/>
              </a:buClr>
              <a:buBlip>
                <a:blip r:embed="rId2"/>
              </a:buBlip>
              <a:defRPr sz="4480"/>
            </a:lvl1pPr>
            <a:lvl2pPr marL="812800" indent="-386079" defTabSz="467359">
              <a:spcBef>
                <a:spcPts val="700"/>
              </a:spcBef>
              <a:buFont typeface="Angsana New"/>
              <a:buBlip>
                <a:blip r:embed="rId2"/>
              </a:buBlip>
              <a:defRPr sz="3040"/>
            </a:lvl2pPr>
          </a:lstStyle>
          <a:p>
            <a:pPr lvl="0" algn="l"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เต้านมตึงหรือเต็ม</a:t>
            </a:r>
          </a:p>
          <a:p>
            <a:pPr lvl="1" algn="l"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ถ้าลานนมตึงมาก บีบน้ำนมออกจนลานนมนิ่ม ก่อนให้ลูกดูดอย่างถูกวิธี ทุก 2-3 ชั่วโมง</a:t>
            </a:r>
          </a:p>
        </p:txBody>
      </p:sp>
      <p:pic>
        <p:nvPicPr>
          <p:cNvPr id="183" name="image9.jpg" descr="A60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10400" y="4775200"/>
            <a:ext cx="4673601" cy="4258170"/>
          </a:xfrm>
          <a:prstGeom prst="rect">
            <a:avLst/>
          </a:prstGeom>
          <a:noFill/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825500" y="733396"/>
            <a:ext cx="11836400" cy="1392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5400" b="1" i="0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การดูแลและช่วยเหลือมารดาที่มีเต้านมคัดตึง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430170" y="2733660"/>
            <a:ext cx="11836400" cy="4467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946403" lvl="1" indent="-514350" algn="l" defTabSz="473201">
              <a:spcBef>
                <a:spcPts val="6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ช่วยให้ทารกดูดนมอย่างถูกวิธีและมีประสิทธิภาพ บ่อยขึ้น</a:t>
            </a:r>
          </a:p>
          <a:p>
            <a:pPr marL="946403" lvl="1" indent="-514350" algn="l" defTabSz="473201">
              <a:spcBef>
                <a:spcPts val="6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ถ้าทารกไม่สามารถดูดนมได้ ให้บีบนมออกจนเต้านมหายคัดตึง</a:t>
            </a:r>
          </a:p>
          <a:p>
            <a:pPr marL="822960" lvl="1" indent="-390906" algn="l" defTabSz="473201">
              <a:spcBef>
                <a:spcPts val="6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อาบน้ำอุ่น หรือประคบเต้านมด้วยน้ำอุ่นจัดประมาณ 10 นาที</a:t>
            </a:r>
          </a:p>
          <a:p>
            <a:pPr marL="946403" lvl="1" indent="-514350" algn="l" defTabSz="473201">
              <a:spcBef>
                <a:spcPts val="6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ผ่อนคลายความเครียดของแม่ด้วยการช่วยนวดคอ หลัง และเต้านมเบาๆ</a:t>
            </a:r>
          </a:p>
          <a:p>
            <a:pPr marL="946403" lvl="1" indent="-514350" algn="l" defTabSz="473201">
              <a:spcBef>
                <a:spcPts val="6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นวดเต้านมเบาๆ และบีบน้ำนมจะทำให้ลานนมนุ่มมากขึ้น สลับกับการประคบเต้านม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825500" y="304768"/>
            <a:ext cx="11836400" cy="1389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6000" b="1" i="0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วิธีการนวดเต้านม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762000" y="1947843"/>
            <a:ext cx="11480800" cy="3929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88950" lvl="0" indent="-488950" algn="l">
              <a:spcBef>
                <a:spcPts val="9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การนวดเต้านม จะช่วยกระตุ้นให้เกิด milk ejection reflex โดยมีวิธีการนวดดังนี้</a:t>
            </a:r>
          </a:p>
          <a:p>
            <a:pPr marL="1115483" lvl="1" indent="-582083" algn="l">
              <a:spcBef>
                <a:spcPts val="8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ใช้มือข้างขวา (หรือซ้าย) ประคองด้านล่างของเต้านม</a:t>
            </a:r>
          </a:p>
          <a:p>
            <a:pPr marL="975783" lvl="1" indent="-442383" algn="l">
              <a:spcBef>
                <a:spcPts val="8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ใช้นิ้วมือซ้าย ทั้ง 4 นิ้ว (หรือขวา) หรือกำมือ นวดเบาๆ </a:t>
            </a:r>
            <a:endParaRPr lang="th-TH" sz="4400" b="1" i="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endParaRPr>
          </a:p>
          <a:p>
            <a:pPr marL="975783" lvl="1" indent="-442383" algn="l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lang="th-TH" sz="4400" b="1" i="0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     </a:t>
            </a:r>
            <a:r>
              <a:rPr sz="4400" b="1" i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เป็นวงๆ</a:t>
            </a:r>
            <a:r>
              <a:rPr lang="th-TH" sz="4400" b="1" i="0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 </a:t>
            </a:r>
            <a:r>
              <a:rPr sz="4400" b="1" i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ไป</a:t>
            </a: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รอบๆ เต้านม</a:t>
            </a:r>
          </a:p>
        </p:txBody>
      </p:sp>
      <p:grpSp>
        <p:nvGrpSpPr>
          <p:cNvPr id="193" name="Group 193"/>
          <p:cNvGrpSpPr/>
          <p:nvPr/>
        </p:nvGrpSpPr>
        <p:grpSpPr>
          <a:xfrm>
            <a:off x="1036320" y="6432409"/>
            <a:ext cx="10354170" cy="2305191"/>
            <a:chOff x="0" y="0"/>
            <a:chExt cx="10354169" cy="2305190"/>
          </a:xfrm>
          <a:noFill/>
        </p:grpSpPr>
        <p:pic>
          <p:nvPicPr>
            <p:cNvPr id="190" name="image23.jpg" descr="นวดเต้านม1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509"/>
              <a:ext cx="3234128" cy="216680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  <p:pic>
          <p:nvPicPr>
            <p:cNvPr id="191" name="image24.png" descr="นวดเต้านม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38538" y="108365"/>
              <a:ext cx="3056611" cy="205880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  <p:pic>
          <p:nvPicPr>
            <p:cNvPr id="192" name="image25.png" descr="นวดเต้านม4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416096" y="0"/>
              <a:ext cx="2938073" cy="230519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825500" y="376206"/>
            <a:ext cx="11836400" cy="1246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6000" b="1" i="0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วิธีการประคบเต้านม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xfrm>
            <a:off x="698664" y="1947842"/>
            <a:ext cx="10661520" cy="6929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57979" lvl="0" indent="-257979" algn="l" defTabSz="338835">
              <a:spcBef>
                <a:spcPts val="23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0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ใช้ผ้าขนหนู  2  ผืนชุบน้ำอุ่นจัดนานประมาณ  </a:t>
            </a:r>
            <a:endParaRPr lang="th-TH" sz="4000" b="1" i="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endParaRPr>
          </a:p>
          <a:p>
            <a:pPr marL="257979" lvl="0" indent="-257979" algn="l" defTabSz="338835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lang="th-TH" sz="4000" b="1" i="0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     </a:t>
            </a:r>
            <a:r>
              <a:rPr sz="4000" b="1" i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10  </a:t>
            </a:r>
            <a:r>
              <a:rPr sz="40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นาที  </a:t>
            </a:r>
          </a:p>
          <a:p>
            <a:pPr marL="257979" lvl="0" indent="-257979" algn="l" defTabSz="338835">
              <a:spcBef>
                <a:spcPts val="23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0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ใช้ผ้าที่หนาและยาวพอพันให้รอบเต้าทั้ง  2  ข้างและเปิดหัวนม</a:t>
            </a:r>
            <a:r>
              <a:rPr sz="4000" b="1" i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ไว้</a:t>
            </a:r>
            <a:r>
              <a:rPr lang="th-TH" sz="4000" b="1" i="0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  </a:t>
            </a:r>
            <a:r>
              <a:rPr sz="4000" b="1" i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เพราะ</a:t>
            </a:r>
            <a:r>
              <a:rPr sz="40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หัวนมไวต่อความรู้สึก  </a:t>
            </a:r>
          </a:p>
          <a:p>
            <a:pPr marL="257979" lvl="0" indent="-257979" algn="l" defTabSz="338835">
              <a:spcBef>
                <a:spcPts val="23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000" b="1" i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ควรเป</a:t>
            </a:r>
            <a:r>
              <a:rPr sz="40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ลี่ยนน้ำให้อุ่นจัดอยู่เสมอจนกว่าจะประคบเสร็จ   </a:t>
            </a:r>
          </a:p>
          <a:p>
            <a:pPr marL="257979" lvl="0" indent="-257979" algn="l" defTabSz="338835">
              <a:spcBef>
                <a:spcPts val="23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0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หลังจากนั้นจึงระบายน้ำนมออกจากเต้าพอให้ลานหัวนมนิ่ม</a:t>
            </a:r>
          </a:p>
          <a:p>
            <a:pPr marL="216702" lvl="0" indent="-216702" algn="l" defTabSz="338835">
              <a:spcBef>
                <a:spcPts val="23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0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นำลูกมาดูดอย่างถูกวิธีให้เกลี้ยงเต้า  ควรดูดให้บ่อยทุก 2-3 ชั่วโมงทั้งกลางวันและกลางคืนจนกระทั่งหายจากอาการคัดเต้านมและปฏิบัติให้สม่ำเสมอ</a:t>
            </a:r>
          </a:p>
        </p:txBody>
      </p:sp>
      <p:pic>
        <p:nvPicPr>
          <p:cNvPr id="197" name="image26.jpg" descr="DSCF195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45540" y="304768"/>
            <a:ext cx="3919901" cy="2939925"/>
          </a:xfrm>
          <a:prstGeom prst="rect">
            <a:avLst/>
          </a:prstGeom>
          <a:noFill/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825500" y="304768"/>
            <a:ext cx="11836400" cy="1354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6000" b="1" i="0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เต้านมใหญ่ หย่อนยาน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xfrm>
            <a:off x="762000" y="1876404"/>
            <a:ext cx="11480800" cy="35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buFont typeface="Angsana New"/>
              <a:buBlip>
                <a:blip r:embed="rId2"/>
              </a:buBlip>
              <a:defRPr sz="3100"/>
            </a:lvl1pPr>
          </a:lstStyle>
          <a:p>
            <a:pPr lvl="0" algn="l"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แม่ที่มีเต้านมใหญ่  จะมีปัญหาในเรื่องท่าของการให้นมโดยการที่ขากรรไกรล่างและลิ้น ของทารกอยู่ไกลออกไปจากเต้านมแม่ ทำให้ทารกไม่สามารถอมหัวนมได้อย่างเต็มที่ และนำไปสู่การอมหัวนมไม่ลึกถึงลานนม หรืออมเฉพาะหัวนม</a:t>
            </a:r>
          </a:p>
        </p:txBody>
      </p:sp>
      <p:pic>
        <p:nvPicPr>
          <p:cNvPr id="201" name="image2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1740" y="4662487"/>
            <a:ext cx="4591015" cy="3721904"/>
          </a:xfrm>
          <a:prstGeom prst="rect">
            <a:avLst/>
          </a:prstGeom>
          <a:noFill/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202" name="image28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12044" y="4662487"/>
            <a:ext cx="4662453" cy="3721904"/>
          </a:xfrm>
          <a:prstGeom prst="rect">
            <a:avLst/>
          </a:prstGeom>
          <a:noFill/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3"/>
          <p:cNvGrpSpPr/>
          <p:nvPr/>
        </p:nvGrpSpPr>
        <p:grpSpPr>
          <a:xfrm flipH="1">
            <a:off x="6743700" y="2273300"/>
            <a:ext cx="5613400" cy="6743700"/>
            <a:chOff x="-127000" y="-88900"/>
            <a:chExt cx="5613400" cy="6743700"/>
          </a:xfrm>
          <a:noFill/>
        </p:grpSpPr>
        <p:pic>
          <p:nvPicPr>
            <p:cNvPr id="42" name="IMG_5515.jpeg"/>
            <p:cNvPicPr/>
            <p:nvPr/>
          </p:nvPicPr>
          <p:blipFill>
            <a:blip r:embed="rId2" cstate="print">
              <a:extLst/>
            </a:blip>
            <a:srcRect l="18663" r="18663"/>
            <a:stretch>
              <a:fillRect/>
            </a:stretch>
          </p:blipFill>
          <p:spPr>
            <a:xfrm>
              <a:off x="0" y="0"/>
              <a:ext cx="5359400" cy="6413500"/>
            </a:xfrm>
            <a:prstGeom prst="rect">
              <a:avLst/>
            </a:prstGeom>
            <a:grpFill/>
            <a:ln>
              <a:noFill/>
            </a:ln>
            <a:effectLst/>
          </p:spPr>
        </p:pic>
        <p:pic>
          <p:nvPicPr>
            <p:cNvPr id="41" name="รูปภาพ 4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613400" cy="6743700"/>
            </a:xfrm>
            <a:prstGeom prst="rect">
              <a:avLst/>
            </a:prstGeom>
            <a:grpFill/>
            <a:effectLst/>
          </p:spPr>
        </p:pic>
      </p:grpSp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669752" y="628328"/>
            <a:ext cx="11653564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 algn="ctr">
              <a:defRPr sz="1800" i="0">
                <a:solidFill>
                  <a:srgbClr val="000000"/>
                </a:solidFill>
                <a:effectLst/>
              </a:defRPr>
            </a:pPr>
            <a:r>
              <a:rPr sz="6000" b="1" i="0" dirty="0" err="1">
                <a:solidFill>
                  <a:srgbClr val="0000FF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การทดสอบหัวนม</a:t>
            </a:r>
            <a:endParaRPr sz="6000" b="1" i="0" dirty="0">
              <a:solidFill>
                <a:srgbClr val="0000FF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825500" y="3004592"/>
            <a:ext cx="5388868" cy="4196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50900" lvl="0" indent="-850900" algn="l"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6000" b="1" i="0" dirty="0">
                <a:solidFill>
                  <a:srgbClr val="0000FF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Pinch test</a:t>
            </a:r>
          </a:p>
          <a:p>
            <a:pPr marL="0" lvl="0" indent="0" algn="l" defTabSz="457200">
              <a:spcBef>
                <a:spcPts val="1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b="1" i="0" dirty="0" err="1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Helvetica"/>
                <a:cs typeface="Browallia New" panose="020B0604020202020204" pitchFamily="34" charset="-34"/>
                <a:sym typeface="Helvetica"/>
              </a:rPr>
              <a:t>วิธีการตรวจ</a:t>
            </a:r>
            <a:endParaRPr sz="4400" b="1" i="0" dirty="0">
              <a:solidFill>
                <a:schemeClr val="tx1"/>
              </a:solidFill>
              <a:effectLst/>
              <a:latin typeface="Browallia New" panose="020B0604020202020204" pitchFamily="34" charset="-34"/>
              <a:ea typeface="Helvetica"/>
              <a:cs typeface="Browallia New" panose="020B0604020202020204" pitchFamily="34" charset="-34"/>
              <a:sym typeface="Helvetica"/>
            </a:endParaRPr>
          </a:p>
          <a:p>
            <a:pPr marL="0" lvl="0" indent="0" algn="l" defTabSz="457200">
              <a:spcBef>
                <a:spcPts val="1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b="1" i="0" dirty="0" err="1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ใช้นิ้วชี้และนิ้วหัวแม่มือวางที่ขอบลานหัวนม</a:t>
            </a:r>
            <a:r>
              <a:rPr sz="4400" b="1" i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 </a:t>
            </a:r>
            <a:r>
              <a:rPr sz="4400" b="1" i="0" dirty="0" err="1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กดนิ้วลงที่ขอบลานหัวนมเล็กน้อย</a:t>
            </a:r>
            <a:endParaRPr sz="4400" b="1" i="0" dirty="0">
              <a:solidFill>
                <a:schemeClr val="tx1"/>
              </a:solidFill>
              <a:effectLst/>
              <a:latin typeface="Browallia New" panose="020B0604020202020204" pitchFamily="34" charset="-34"/>
              <a:ea typeface="Angsana New"/>
              <a:cs typeface="Browallia New" panose="020B0604020202020204" pitchFamily="34" charset="-34"/>
              <a:sym typeface="Angsana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825500" y="376206"/>
            <a:ext cx="11836400" cy="1460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defTabSz="479044">
              <a:defRPr sz="5576">
                <a:effectLst>
                  <a:outerShdw blurRad="20828" dist="20828" dir="15900000" rotWithShape="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 b="1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การช่วยเหลือมารดาที่มีเต้านมใหญ่ หย่อนยาน 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xfrm>
            <a:off x="930236" y="6734188"/>
            <a:ext cx="578647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73379" lvl="0" indent="-373379" defTabSz="4089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rgbClr val="FF0000"/>
                </a:solidFill>
                <a:effectLst/>
                <a:latin typeface="Browallia New" pitchFamily="34" charset="-34"/>
                <a:cs typeface="Browallia New" pitchFamily="34" charset="-34"/>
              </a:rPr>
              <a:t>ให้นมแม่ในท่า football </a:t>
            </a:r>
          </a:p>
        </p:txBody>
      </p:sp>
      <p:pic>
        <p:nvPicPr>
          <p:cNvPr id="206" name="image2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4617" y="2519347"/>
            <a:ext cx="4500594" cy="3714776"/>
          </a:xfrm>
          <a:prstGeom prst="rect">
            <a:avLst/>
          </a:prstGeom>
          <a:noFill/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grpSp>
        <p:nvGrpSpPr>
          <p:cNvPr id="209" name="Group 209" descr="EPSN0001"/>
          <p:cNvGrpSpPr/>
          <p:nvPr/>
        </p:nvGrpSpPr>
        <p:grpSpPr>
          <a:xfrm>
            <a:off x="8431226" y="2019280"/>
            <a:ext cx="3631636" cy="4834468"/>
            <a:chOff x="-127000" y="-88900"/>
            <a:chExt cx="3631635" cy="4834467"/>
          </a:xfrm>
          <a:noFill/>
        </p:grpSpPr>
        <p:pic>
          <p:nvPicPr>
            <p:cNvPr id="208" name="image30.jpg" descr="EPSN000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377636" cy="4504268"/>
            </a:xfrm>
            <a:prstGeom prst="rect">
              <a:avLst/>
            </a:prstGeom>
            <a:grpFill/>
            <a:ln>
              <a:noFill/>
            </a:ln>
            <a:effectLst/>
          </p:spPr>
        </p:pic>
        <p:pic>
          <p:nvPicPr>
            <p:cNvPr id="207" name="รูปภาพ 206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27000" y="-88900"/>
              <a:ext cx="3631636" cy="4834468"/>
            </a:xfrm>
            <a:prstGeom prst="rect">
              <a:avLst/>
            </a:prstGeom>
            <a:grpFill/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788284" y="7448568"/>
            <a:ext cx="4643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7840" lvl="0" indent="-497840" defTabSz="4089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th-TH" sz="44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ใช้เสื้อเชิ้ต หรือผ้าคล้องเต้านมกับไหล่</a:t>
            </a:r>
            <a:endParaRPr lang="th-TH" sz="4400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825500" y="376206"/>
            <a:ext cx="11836400" cy="1389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defTabSz="479044">
              <a:defRPr sz="5576">
                <a:effectLst>
                  <a:outerShdw blurRad="20828" dist="20828" dir="15900000" rotWithShape="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 b="1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การช่วยเหลือมารดาที่มีเต้านมใหญ่ หย่อนยาน 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xfrm>
            <a:off x="762000" y="7576295"/>
            <a:ext cx="11480800" cy="2015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482600" indent="-482600">
              <a:spcBef>
                <a:spcPts val="900"/>
              </a:spcBef>
              <a:buFont typeface="Angsana New"/>
              <a:buBlip>
                <a:blip r:embed="rId2"/>
              </a:buBlip>
              <a:defRPr sz="3800"/>
            </a:lvl1pPr>
          </a:lstStyle>
          <a:p>
            <a:pPr lvl="0">
              <a:buNone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ใช้ผ้าหนุนใต้เต้านม เพื่อให้หัวนมห่างจากตัวแม่ และไม่อยู่ในตำแหน่งที่ต่ำกว่าศีรษะทารกมากเกินไป</a:t>
            </a:r>
          </a:p>
        </p:txBody>
      </p:sp>
      <p:grpSp>
        <p:nvGrpSpPr>
          <p:cNvPr id="215" name="Group 215" descr="File0007"/>
          <p:cNvGrpSpPr/>
          <p:nvPr/>
        </p:nvGrpSpPr>
        <p:grpSpPr>
          <a:xfrm>
            <a:off x="3651610" y="2305032"/>
            <a:ext cx="6349782" cy="4562272"/>
            <a:chOff x="-127000" y="-88900"/>
            <a:chExt cx="6349781" cy="4562271"/>
          </a:xfrm>
          <a:noFill/>
        </p:grpSpPr>
        <p:pic>
          <p:nvPicPr>
            <p:cNvPr id="214" name="image31.jpg" descr="File000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095782" cy="4232072"/>
            </a:xfrm>
            <a:prstGeom prst="rect">
              <a:avLst/>
            </a:prstGeom>
            <a:grpFill/>
            <a:ln>
              <a:noFill/>
            </a:ln>
            <a:effectLst/>
          </p:spPr>
        </p:pic>
        <p:pic>
          <p:nvPicPr>
            <p:cNvPr id="213" name="รูปภาพ 212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27000" y="-88900"/>
              <a:ext cx="6349782" cy="4562272"/>
            </a:xfrm>
            <a:prstGeom prst="rect">
              <a:avLst/>
            </a:prstGeom>
            <a:grpFill/>
            <a:effectLst/>
          </p:spPr>
        </p:pic>
      </p:grp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34.png"/>
          <p:cNvPicPr/>
          <p:nvPr/>
        </p:nvPicPr>
        <p:blipFill>
          <a:blip r:embed="rId2">
            <a:alphaModFix amt="29832"/>
            <a:extLst/>
          </a:blip>
          <a:stretch>
            <a:fillRect/>
          </a:stretch>
        </p:blipFill>
        <p:spPr>
          <a:xfrm>
            <a:off x="8359788" y="590520"/>
            <a:ext cx="3515630" cy="4372047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825500" y="519082"/>
            <a:ext cx="7605726" cy="1603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defTabSz="650240">
              <a:tabLst>
                <a:tab pos="1295400" algn="l"/>
                <a:tab pos="2590800" algn="l"/>
                <a:tab pos="3898900" algn="l"/>
                <a:tab pos="5194300" algn="l"/>
                <a:tab pos="6502400" algn="l"/>
                <a:tab pos="7797800" algn="l"/>
                <a:tab pos="9093200" algn="l"/>
                <a:tab pos="10401300" algn="l"/>
                <a:tab pos="11696700" algn="l"/>
                <a:tab pos="13004800" algn="l"/>
                <a:tab pos="143002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 b="1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ท่อน้ำนมอุดตัน Blocked duct 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xfrm>
            <a:off x="787360" y="2768600"/>
            <a:ext cx="6768843" cy="57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13959" lvl="0" indent="-413959" algn="l" defTabSz="650240">
              <a:spcBef>
                <a:spcPts val="1000"/>
              </a:spcBef>
              <a:buSzPct val="80000"/>
              <a:buFont typeface="Wingdings" pitchFamily="2" charset="2"/>
              <a:buChar char="v"/>
              <a:tabLst>
                <a:tab pos="1270000" algn="l"/>
                <a:tab pos="22860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 เกิดจากการอุดตันของท่อน้ำนม </a:t>
            </a:r>
          </a:p>
          <a:p>
            <a:pPr marL="413959" lvl="0" indent="-413959" algn="l" defTabSz="650240">
              <a:spcBef>
                <a:spcPts val="1000"/>
              </a:spcBef>
              <a:buSzPct val="80000"/>
              <a:buFont typeface="Wingdings" pitchFamily="2" charset="2"/>
              <a:buChar char="v"/>
              <a:tabLst>
                <a:tab pos="1270000" algn="l"/>
                <a:tab pos="22860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 เจ็บมาก </a:t>
            </a:r>
          </a:p>
          <a:p>
            <a:pPr marL="391583" lvl="0" indent="-391583" algn="l" defTabSz="650240">
              <a:spcBef>
                <a:spcPts val="1000"/>
              </a:spcBef>
              <a:buSzPct val="80000"/>
              <a:buFont typeface="Wingdings" pitchFamily="2" charset="2"/>
              <a:buChar char="v"/>
              <a:tabLst>
                <a:tab pos="1270000" algn="l"/>
                <a:tab pos="22860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 อาจมีไข้ได้ </a:t>
            </a:r>
          </a:p>
          <a:p>
            <a:pPr marL="391583" lvl="0" indent="-391583" algn="l" defTabSz="650240">
              <a:spcBef>
                <a:spcPts val="1000"/>
              </a:spcBef>
              <a:buSzPct val="80000"/>
              <a:buFont typeface="Wingdings" pitchFamily="2" charset="2"/>
              <a:buChar char="v"/>
              <a:tabLst>
                <a:tab pos="1270000" algn="l"/>
                <a:tab pos="22860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 คลำได้เป็นก้อน กดเจ็บ   </a:t>
            </a:r>
          </a:p>
          <a:p>
            <a:pPr marL="413959" lvl="0" indent="-413959" algn="l" defTabSz="650240">
              <a:spcBef>
                <a:spcPts val="1000"/>
              </a:spcBef>
              <a:buSzPct val="80000"/>
              <a:buFont typeface="Wingdings" pitchFamily="2" charset="2"/>
              <a:buChar char="v"/>
              <a:tabLst>
                <a:tab pos="1270000" algn="l"/>
                <a:tab pos="22860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1800">
                <a:solidFill>
                  <a:srgbClr val="000000"/>
                </a:solidFill>
              </a:defRPr>
            </a:pPr>
            <a:r>
              <a:rPr lang="th-TH" sz="4400" b="1" i="0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 </a:t>
            </a:r>
            <a:r>
              <a:rPr sz="4400" b="1" i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ผิวหนัง</a:t>
            </a: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แดงบางส่วน</a:t>
            </a:r>
          </a:p>
        </p:txBody>
      </p:sp>
      <p:grpSp>
        <p:nvGrpSpPr>
          <p:cNvPr id="222" name="Group 222"/>
          <p:cNvGrpSpPr/>
          <p:nvPr/>
        </p:nvGrpSpPr>
        <p:grpSpPr>
          <a:xfrm>
            <a:off x="7345670" y="5232917"/>
            <a:ext cx="4759971" cy="3709678"/>
            <a:chOff x="-127000" y="-88900"/>
            <a:chExt cx="4759969" cy="3709677"/>
          </a:xfrm>
          <a:noFill/>
        </p:grpSpPr>
        <p:pic>
          <p:nvPicPr>
            <p:cNvPr id="221" name="image35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505970" cy="3379478"/>
            </a:xfrm>
            <a:prstGeom prst="rect">
              <a:avLst/>
            </a:prstGeom>
            <a:grpFill/>
            <a:ln>
              <a:noFill/>
            </a:ln>
            <a:effectLst/>
          </p:spPr>
        </p:pic>
        <p:pic>
          <p:nvPicPr>
            <p:cNvPr id="220" name="รูปภาพ 219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27000" y="-88900"/>
              <a:ext cx="4759970" cy="3709678"/>
            </a:xfrm>
            <a:prstGeom prst="rect">
              <a:avLst/>
            </a:prstGeom>
            <a:grpFill/>
            <a:effectLst/>
          </p:spPr>
        </p:pic>
      </p:grp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xfrm>
            <a:off x="762000" y="2768600"/>
            <a:ext cx="6977460" cy="4479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13959" lvl="0" indent="-413959" algn="l" defTabSz="650240">
              <a:spcBef>
                <a:spcPts val="1000"/>
              </a:spcBef>
              <a:buSzPct val="80000"/>
              <a:buFont typeface="Helvetica Light"/>
              <a:buChar char="•"/>
              <a:tabLst>
                <a:tab pos="1270000" algn="l"/>
                <a:tab pos="22860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ให้ดูดไม่ถูกวิธี ใช้นิ้วกดบนเต้านมขณะให้ลูกดูด         </a:t>
            </a:r>
          </a:p>
          <a:p>
            <a:pPr marL="413959" lvl="0" indent="-413959" algn="l" defTabSz="650240">
              <a:spcBef>
                <a:spcPts val="1000"/>
              </a:spcBef>
              <a:buSzPct val="80000"/>
              <a:buFont typeface="Helvetica Light"/>
              <a:buChar char="•"/>
              <a:tabLst>
                <a:tab pos="1270000" algn="l"/>
                <a:tab pos="22860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แม่นอนทับนมข้างเดียว </a:t>
            </a:r>
          </a:p>
          <a:p>
            <a:pPr marL="413959" lvl="0" indent="-413959" algn="l" defTabSz="650240">
              <a:spcBef>
                <a:spcPts val="1000"/>
              </a:spcBef>
              <a:buSzPct val="80000"/>
              <a:buFont typeface="Helvetica Light"/>
              <a:buChar char="•"/>
              <a:tabLst>
                <a:tab pos="1270000" algn="l"/>
                <a:tab pos="22860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เต้านมใหญ่และยาน </a:t>
            </a:r>
          </a:p>
          <a:p>
            <a:pPr marL="413959" lvl="0" indent="-413959" algn="l" defTabSz="650240">
              <a:spcBef>
                <a:spcPts val="1000"/>
              </a:spcBef>
              <a:buSzPct val="80000"/>
              <a:buFont typeface="Helvetica Light"/>
              <a:buChar char="•"/>
              <a:tabLst>
                <a:tab pos="1270000" algn="l"/>
                <a:tab pos="22860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เต้านมเคยได้รับบาดเจ็บ</a:t>
            </a:r>
          </a:p>
          <a:p>
            <a:pPr marL="413959" lvl="0" indent="-413959" algn="l" defTabSz="650240">
              <a:spcBef>
                <a:spcPts val="1000"/>
              </a:spcBef>
              <a:buSzPct val="80000"/>
              <a:buFont typeface="Helvetica Light"/>
              <a:buChar char="•"/>
              <a:tabLst>
                <a:tab pos="1270000" algn="l"/>
                <a:tab pos="22860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เสื้อในคับเกินไป                </a:t>
            </a:r>
          </a:p>
        </p:txBody>
      </p:sp>
      <p:sp>
        <p:nvSpPr>
          <p:cNvPr id="225" name="Shape 225"/>
          <p:cNvSpPr/>
          <p:nvPr/>
        </p:nvSpPr>
        <p:spPr>
          <a:xfrm>
            <a:off x="2001806" y="723862"/>
            <a:ext cx="8858312" cy="1025922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0800" tIns="50800" rIns="50800" bIns="50800" anchor="ctr">
            <a:spAutoFit/>
          </a:bodyPr>
          <a:lstStyle>
            <a:lvl1pPr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6000" b="1" i="0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สาเหตุของการเกิดท่อน้ำนมอุดตัน</a:t>
            </a:r>
          </a:p>
        </p:txBody>
      </p:sp>
      <p:pic>
        <p:nvPicPr>
          <p:cNvPr id="226" name="image3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7403126" y="3494464"/>
            <a:ext cx="5084989" cy="3813743"/>
          </a:xfrm>
          <a:prstGeom prst="rect">
            <a:avLst/>
          </a:prstGeom>
          <a:noFill/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xfrm>
            <a:off x="729753" y="2590784"/>
            <a:ext cx="7382372" cy="50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69900" lvl="0" indent="-469900" algn="l" defTabSz="650240">
              <a:lnSpc>
                <a:spcPct val="90000"/>
              </a:lnSpc>
              <a:spcBef>
                <a:spcPts val="1000"/>
              </a:spcBef>
              <a:buSzPct val="80000"/>
              <a:buFont typeface="Wingdings" pitchFamily="2" charset="2"/>
              <a:buChar char="v"/>
              <a:tabLst>
                <a:tab pos="11696700" algn="l"/>
                <a:tab pos="13004800" algn="l"/>
                <a:tab pos="143002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ให้ลูกดูดนมแม่บ่อยๆ  โดยให้แม่และลูกได้อยู่ด้วยกัน      ตลอด 24 ชม.</a:t>
            </a:r>
          </a:p>
          <a:p>
            <a:pPr marL="544308" lvl="0" indent="-544308" algn="l" defTabSz="650240">
              <a:lnSpc>
                <a:spcPct val="90000"/>
              </a:lnSpc>
              <a:spcBef>
                <a:spcPts val="1000"/>
              </a:spcBef>
              <a:buSzPct val="80000"/>
              <a:buFont typeface="Wingdings" pitchFamily="2" charset="2"/>
              <a:buChar char="v"/>
              <a:tabLst>
                <a:tab pos="11696700" algn="l"/>
                <a:tab pos="13004800" algn="l"/>
                <a:tab pos="143002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นวดเต้านมและประคบเต้านมเป็นพักๆ</a:t>
            </a:r>
          </a:p>
          <a:p>
            <a:pPr marL="544308" lvl="0" indent="-544308" algn="l" defTabSz="650240">
              <a:lnSpc>
                <a:spcPct val="90000"/>
              </a:lnSpc>
              <a:spcBef>
                <a:spcPts val="1000"/>
              </a:spcBef>
              <a:buSzPct val="80000"/>
              <a:buFont typeface="Wingdings" pitchFamily="2" charset="2"/>
              <a:buChar char="v"/>
              <a:tabLst>
                <a:tab pos="11696700" algn="l"/>
                <a:tab pos="13004800" algn="l"/>
                <a:tab pos="143002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กรณีเจ็บนมมากหรือลูกไม่ยอมดูดนมแม่ใช้วิธีบีบนม ป้อนด้วยแก้ว  ไม่ให้ดูดขวดนม</a:t>
            </a:r>
          </a:p>
          <a:p>
            <a:pPr marL="544308" lvl="0" indent="-544308" algn="l" defTabSz="650240">
              <a:lnSpc>
                <a:spcPct val="90000"/>
              </a:lnSpc>
              <a:spcBef>
                <a:spcPts val="1000"/>
              </a:spcBef>
              <a:buSzPct val="80000"/>
              <a:buFont typeface="Wingdings" pitchFamily="2" charset="2"/>
              <a:buChar char="v"/>
              <a:tabLst>
                <a:tab pos="11696700" algn="l"/>
                <a:tab pos="13004800" algn="l"/>
                <a:tab pos="143002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ถ้าปวดให้ยาแก้ปวดลดไข้</a:t>
            </a:r>
          </a:p>
        </p:txBody>
      </p:sp>
      <p:sp>
        <p:nvSpPr>
          <p:cNvPr id="229" name="Shape 229"/>
          <p:cNvSpPr/>
          <p:nvPr/>
        </p:nvSpPr>
        <p:spPr>
          <a:xfrm>
            <a:off x="914399" y="885329"/>
            <a:ext cx="10668003" cy="102592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6000" b="1" i="0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การช่วยเหลือมารดาที่มีท่อน้ำนมอุดตัน </a:t>
            </a:r>
          </a:p>
        </p:txBody>
      </p:sp>
      <p:pic>
        <p:nvPicPr>
          <p:cNvPr id="230" name="image37.png" descr="cupfeeding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0620" y="3519478"/>
            <a:ext cx="3116022" cy="4165631"/>
          </a:xfrm>
          <a:prstGeom prst="rect">
            <a:avLst/>
          </a:prstGeom>
          <a:noFill/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825500" y="519082"/>
            <a:ext cx="11836400" cy="1460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defTabSz="585215">
              <a:spcBef>
                <a:spcPts val="2400"/>
              </a:spcBef>
              <a:tabLst>
                <a:tab pos="1168400" algn="l"/>
                <a:tab pos="2336800" algn="l"/>
                <a:tab pos="3505200" algn="l"/>
                <a:tab pos="4673600" algn="l"/>
                <a:tab pos="5842000" algn="l"/>
                <a:tab pos="7010400" algn="l"/>
                <a:tab pos="8191500" algn="l"/>
                <a:tab pos="9359900" algn="l"/>
                <a:tab pos="10528300" algn="l"/>
                <a:tab pos="11696700" algn="l"/>
                <a:tab pos="12865100" algn="l"/>
              </a:tabLst>
              <a:defRPr sz="6660">
                <a:effectLst>
                  <a:outerShdw blurRad="22860" dist="22860" dir="15900000" rotWithShape="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 b="1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การช่วยเหลือมารดาที่มีท่อน้ำนมอุดตัน </a:t>
            </a:r>
          </a:p>
        </p:txBody>
      </p:sp>
      <p:sp>
        <p:nvSpPr>
          <p:cNvPr id="233" name="Shape 233"/>
          <p:cNvSpPr>
            <a:spLocks noGrp="1"/>
          </p:cNvSpPr>
          <p:nvPr>
            <p:ph type="body" idx="1"/>
          </p:nvPr>
        </p:nvSpPr>
        <p:spPr>
          <a:xfrm>
            <a:off x="825500" y="3090850"/>
            <a:ext cx="11836400" cy="411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1313" lvl="0" indent="-341313" algn="l" defTabSz="650240">
              <a:lnSpc>
                <a:spcPct val="90000"/>
              </a:lnSpc>
              <a:spcBef>
                <a:spcPts val="900"/>
              </a:spcBef>
              <a:buSzTx/>
              <a:buNone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    - ถ้าดูดไม่ถูกวิธี  จัดท่าให้ถูกวิธี</a:t>
            </a:r>
          </a:p>
          <a:p>
            <a:pPr marL="341313" lvl="0" indent="-341313" algn="l" defTabSz="650240">
              <a:lnSpc>
                <a:spcPct val="90000"/>
              </a:lnSpc>
              <a:spcBef>
                <a:spcPts val="900"/>
              </a:spcBef>
              <a:buSzTx/>
              <a:buNone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    - ไม่ให้เอานิ้วกดบนเต้านม</a:t>
            </a:r>
          </a:p>
          <a:p>
            <a:pPr marL="341313" lvl="0" indent="-341313" algn="l" defTabSz="650240">
              <a:lnSpc>
                <a:spcPct val="90000"/>
              </a:lnSpc>
              <a:spcBef>
                <a:spcPts val="900"/>
              </a:spcBef>
              <a:buSzTx/>
              <a:buNone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    - เปลี่ยนเสื้อในให้พอดี  </a:t>
            </a:r>
          </a:p>
          <a:p>
            <a:pPr marL="341313" lvl="0" indent="-341313" algn="l" defTabSz="650240">
              <a:lnSpc>
                <a:spcPct val="90000"/>
              </a:lnSpc>
              <a:spcBef>
                <a:spcPts val="900"/>
              </a:spcBef>
              <a:buSzTx/>
              <a:buNone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    - ถ้าเต้านมใหญ่และยาน  ให้แม่ประคองเต้า</a:t>
            </a:r>
            <a:r>
              <a:rPr sz="4400" b="1" i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นมขณะ</a:t>
            </a: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ให้ลูกดูด</a:t>
            </a:r>
          </a:p>
          <a:p>
            <a:pPr marL="341313" lvl="0" indent="-341313" algn="l" defTabSz="650240">
              <a:lnSpc>
                <a:spcPct val="90000"/>
              </a:lnSpc>
              <a:spcBef>
                <a:spcPts val="900"/>
              </a:spcBef>
              <a:buSzTx/>
              <a:buNone/>
              <a:tabLst>
                <a:tab pos="1270000" algn="l"/>
                <a:tab pos="2578100" algn="l"/>
                <a:tab pos="3873500" algn="l"/>
                <a:tab pos="5181600" algn="l"/>
                <a:tab pos="6477000" algn="l"/>
                <a:tab pos="7772400" algn="l"/>
                <a:tab pos="9080500" algn="l"/>
                <a:tab pos="10375900" algn="l"/>
                <a:tab pos="11684000" algn="l"/>
                <a:tab pos="12979400" algn="l"/>
                <a:tab pos="142748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    - ถ้าแม่นอนทับนมข้างเดียว ให้เปลี่ยนท่านอน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237" descr="upside"/>
          <p:cNvGrpSpPr/>
          <p:nvPr/>
        </p:nvGrpSpPr>
        <p:grpSpPr>
          <a:xfrm>
            <a:off x="1053253" y="4364742"/>
            <a:ext cx="4648109" cy="3858545"/>
            <a:chOff x="0" y="0"/>
            <a:chExt cx="4648108" cy="3858543"/>
          </a:xfrm>
        </p:grpSpPr>
        <p:sp>
          <p:nvSpPr>
            <p:cNvPr id="235" name="Shape 235"/>
            <p:cNvSpPr/>
            <p:nvPr/>
          </p:nvSpPr>
          <p:spPr>
            <a:xfrm>
              <a:off x="0" y="0"/>
              <a:ext cx="4648109" cy="385854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2EBDB"/>
                  </a:solidFill>
                </a:defRPr>
              </a:pPr>
              <a:endParaRPr/>
            </a:p>
          </p:txBody>
        </p:sp>
        <p:pic>
          <p:nvPicPr>
            <p:cNvPr id="236" name="image38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648109" cy="3858544"/>
            </a:xfrm>
            <a:prstGeom prst="rect">
              <a:avLst/>
            </a:prstGeom>
            <a:ln w="25400" cap="flat">
              <a:solidFill>
                <a:srgbClr val="F3F7F5"/>
              </a:solidFill>
              <a:prstDash val="solid"/>
              <a:miter lim="400000"/>
            </a:ln>
            <a:effectLst>
              <a:outerShdw blurRad="50800" dist="25400" dir="3600000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240" name="Group 240"/>
          <p:cNvGrpSpPr/>
          <p:nvPr/>
        </p:nvGrpSpPr>
        <p:grpSpPr>
          <a:xfrm>
            <a:off x="6581033" y="4364742"/>
            <a:ext cx="4771713" cy="3858545"/>
            <a:chOff x="0" y="0"/>
            <a:chExt cx="4771711" cy="3858543"/>
          </a:xfrm>
        </p:grpSpPr>
        <p:sp>
          <p:nvSpPr>
            <p:cNvPr id="238" name="Shape 238"/>
            <p:cNvSpPr/>
            <p:nvPr/>
          </p:nvSpPr>
          <p:spPr>
            <a:xfrm>
              <a:off x="0" y="0"/>
              <a:ext cx="4771712" cy="385854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2EBDB"/>
                  </a:solidFill>
                </a:defRPr>
              </a:pPr>
              <a:endParaRPr/>
            </a:p>
          </p:txBody>
        </p:sp>
        <p:pic>
          <p:nvPicPr>
            <p:cNvPr id="239" name="image39.jpg"/>
            <p:cNvPicPr/>
            <p:nvPr/>
          </p:nvPicPr>
          <p:blipFill>
            <a:blip r:embed="rId3">
              <a:extLst/>
            </a:blip>
            <a:srcRect l="12319" r="4463" b="10278"/>
            <a:stretch>
              <a:fillRect/>
            </a:stretch>
          </p:blipFill>
          <p:spPr>
            <a:xfrm>
              <a:off x="0" y="-1"/>
              <a:ext cx="4771712" cy="3858545"/>
            </a:xfrm>
            <a:prstGeom prst="rect">
              <a:avLst/>
            </a:prstGeom>
            <a:ln w="25400" cap="flat">
              <a:solidFill>
                <a:srgbClr val="F3F7F5"/>
              </a:solidFill>
              <a:prstDash val="solid"/>
              <a:miter lim="400000"/>
            </a:ln>
            <a:effectLst>
              <a:outerShdw blurRad="50800" dist="25400" dir="3600000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243" name="Group 243"/>
          <p:cNvGrpSpPr/>
          <p:nvPr/>
        </p:nvGrpSpPr>
        <p:grpSpPr>
          <a:xfrm>
            <a:off x="812800" y="565237"/>
            <a:ext cx="11226031" cy="2985161"/>
            <a:chOff x="0" y="-440139"/>
            <a:chExt cx="11226030" cy="2985159"/>
          </a:xfrm>
        </p:grpSpPr>
        <p:sp>
          <p:nvSpPr>
            <p:cNvPr id="241" name="Shape 241"/>
            <p:cNvSpPr/>
            <p:nvPr/>
          </p:nvSpPr>
          <p:spPr>
            <a:xfrm>
              <a:off x="0" y="-1"/>
              <a:ext cx="11226031" cy="2104882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5600">
                  <a:solidFill>
                    <a:srgbClr val="0000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0" y="-440140"/>
              <a:ext cx="11226031" cy="2985161"/>
            </a:xfrm>
            <a:prstGeom prst="rect">
              <a:avLst/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6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4000">
                  <a:solidFill>
                    <a:srgbClr val="F2EBDB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400" b="1">
                  <a:solidFill>
                    <a:srgbClr val="F2EBDB"/>
                  </a:solidFill>
                  <a:latin typeface="Browallia New" pitchFamily="34" charset="-34"/>
                  <a:cs typeface="Browallia New" pitchFamily="34" charset="-34"/>
                </a:rPr>
                <a:t>ในกรณีที่มีท่อน้ำนมอุดตันเฉพาะที่อาจจัดท่าให้ทารกดูดโดยให้คางและลิ้นอยู่ด้านเดียวกับเต้านมที่เป็นก้อน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825500" y="376206"/>
            <a:ext cx="11836400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 b="1">
                <a:solidFill>
                  <a:srgbClr val="0000FF"/>
                </a:solidFill>
                <a:effectLst>
                  <a:outerShdw blurRad="25400" dist="25400" dir="15900000" rotWithShape="0">
                    <a:srgbClr val="595650">
                      <a:alpha val="33000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White dot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idx="1"/>
          </p:nvPr>
        </p:nvSpPr>
        <p:spPr>
          <a:xfrm>
            <a:off x="762000" y="2090718"/>
            <a:ext cx="7454912" cy="6392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147098" lvl="0" indent="-147098" algn="l" defTabSz="479044">
              <a:lnSpc>
                <a:spcPct val="10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5400" b="1" i="0">
                <a:solidFill>
                  <a:srgbClr val="FF0000"/>
                </a:solidFill>
                <a:effectLst/>
                <a:latin typeface="Browallia New" pitchFamily="34" charset="-34"/>
                <a:cs typeface="Browallia New" pitchFamily="34" charset="-34"/>
              </a:rPr>
              <a:t>สาเหตุ</a:t>
            </a:r>
          </a:p>
          <a:p>
            <a:pPr lvl="0" algn="l" defTabSz="479044">
              <a:lnSpc>
                <a:spcPct val="10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400" b="1" i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มัก</a:t>
            </a: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เป็นผลจากเศษไขมัน และ/หรือเยื่อบุผิวหลุดลอกไม่หมด กลายเป็นตุ่มอุดตันบริเวณรูเปิดของหัวนม </a:t>
            </a:r>
            <a:endParaRPr lang="th-TH" sz="4400" b="1" i="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endParaRPr>
          </a:p>
          <a:p>
            <a:pPr lvl="0" algn="l" defTabSz="479044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4400" b="1" i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endParaRPr>
          </a:p>
          <a:p>
            <a:pPr marL="147098" lvl="0" indent="-147098" algn="l" defTabSz="479044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800" b="1" i="0">
                <a:solidFill>
                  <a:srgbClr val="FF0000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การช่วยเหลือ</a:t>
            </a:r>
          </a:p>
          <a:p>
            <a:pPr marL="620284" lvl="1" indent="-326089" algn="l" defTabSz="479044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ให้ลูกดูดนมตามปกติ</a:t>
            </a:r>
          </a:p>
          <a:p>
            <a:pPr marL="589228" lvl="1" indent="-295032" algn="l" defTabSz="479044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อาจใช้เข็มsterile เจาะให้น้ำนมที่คั่งออก</a:t>
            </a:r>
          </a:p>
          <a:p>
            <a:pPr marL="620284" lvl="1" indent="-326089" algn="l" defTabSz="479044">
              <a:lnSpc>
                <a:spcPct val="120000"/>
              </a:lnSpc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ประคบน้ำอุ่น</a:t>
            </a:r>
          </a:p>
        </p:txBody>
      </p:sp>
      <p:grpSp>
        <p:nvGrpSpPr>
          <p:cNvPr id="249" name="Group 249"/>
          <p:cNvGrpSpPr/>
          <p:nvPr/>
        </p:nvGrpSpPr>
        <p:grpSpPr>
          <a:xfrm>
            <a:off x="8550627" y="2376470"/>
            <a:ext cx="3568864" cy="5754556"/>
            <a:chOff x="0" y="0"/>
            <a:chExt cx="3568863" cy="5754555"/>
          </a:xfrm>
          <a:noFill/>
        </p:grpSpPr>
        <p:pic>
          <p:nvPicPr>
            <p:cNvPr id="247" name="image40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2986704"/>
              <a:ext cx="3568864" cy="2767852"/>
            </a:xfrm>
            <a:prstGeom prst="rect">
              <a:avLst/>
            </a:prstGeom>
            <a:grpFill/>
            <a:ln w="12700" cap="flat">
              <a:solidFill>
                <a:srgbClr val="3333FF"/>
              </a:solidFill>
              <a:prstDash val="solid"/>
              <a:miter lim="800000"/>
            </a:ln>
            <a:effectLst/>
          </p:spPr>
        </p:pic>
        <p:pic>
          <p:nvPicPr>
            <p:cNvPr id="248" name="image41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568864" cy="278558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1587218" y="634775"/>
            <a:ext cx="9421706" cy="100027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6500">
                <a:solidFill>
                  <a:srgbClr val="F2EBD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00" b="1">
                <a:solidFill>
                  <a:srgbClr val="F2EBDB"/>
                </a:solidFill>
                <a:latin typeface="Browallia New" pitchFamily="34" charset="-34"/>
                <a:cs typeface="Browallia New" pitchFamily="34" charset="-34"/>
              </a:rPr>
              <a:t>เต้านมอักเสบ</a:t>
            </a:r>
          </a:p>
        </p:txBody>
      </p:sp>
      <p:sp>
        <p:nvSpPr>
          <p:cNvPr id="252" name="Shape 252"/>
          <p:cNvSpPr/>
          <p:nvPr/>
        </p:nvSpPr>
        <p:spPr>
          <a:xfrm>
            <a:off x="506871" y="3376602"/>
            <a:ext cx="5424026" cy="354969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4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sz="4800" b="1">
                <a:solidFill>
                  <a:srgbClr val="0000FF"/>
                </a:solidFill>
                <a:latin typeface="Browallia New" pitchFamily="34" charset="-34"/>
                <a:cs typeface="Browallia New" pitchFamily="34" charset="-34"/>
              </a:rPr>
              <a:t>ลักษณะ</a:t>
            </a:r>
            <a:endParaRPr sz="4400" b="1">
              <a:solidFill>
                <a:srgbClr val="0000FF"/>
              </a:solidFill>
              <a:latin typeface="Browallia New" pitchFamily="34" charset="-34"/>
              <a:cs typeface="Browallia New" pitchFamily="34" charset="-34"/>
            </a:endParaRPr>
          </a:p>
          <a:p>
            <a:pPr lvl="0" algn="l"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44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ผิวหนังแดงบางส่วน </a:t>
            </a:r>
          </a:p>
          <a:p>
            <a:pPr lvl="0" algn="l"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44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คลำเห็นเป็นก้อน  เจ็บมาก </a:t>
            </a:r>
          </a:p>
          <a:p>
            <a:pPr lvl="0" algn="l"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44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มีไข้ ไม่สบาย อ่อนเพลีย   </a:t>
            </a:r>
          </a:p>
          <a:p>
            <a:pPr lvl="0" algn="l"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44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มีการติดเชื้อร่วมด้วย</a:t>
            </a:r>
          </a:p>
        </p:txBody>
      </p:sp>
      <p:pic>
        <p:nvPicPr>
          <p:cNvPr id="253" name="image4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91950" y="2214104"/>
            <a:ext cx="6284791" cy="337957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grpSp>
        <p:nvGrpSpPr>
          <p:cNvPr id="256" name="Group 256"/>
          <p:cNvGrpSpPr/>
          <p:nvPr/>
        </p:nvGrpSpPr>
        <p:grpSpPr>
          <a:xfrm>
            <a:off x="7647139" y="6003325"/>
            <a:ext cx="3361786" cy="2521339"/>
            <a:chOff x="0" y="0"/>
            <a:chExt cx="3361784" cy="2521338"/>
          </a:xfrm>
        </p:grpSpPr>
        <p:sp>
          <p:nvSpPr>
            <p:cNvPr id="254" name="Shape 254"/>
            <p:cNvSpPr/>
            <p:nvPr/>
          </p:nvSpPr>
          <p:spPr>
            <a:xfrm>
              <a:off x="0" y="0"/>
              <a:ext cx="3361785" cy="2521339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2EBDB"/>
                  </a:solidFill>
                </a:defRPr>
              </a:pPr>
              <a:endParaRPr/>
            </a:p>
          </p:txBody>
        </p:sp>
        <p:pic>
          <p:nvPicPr>
            <p:cNvPr id="255" name="image43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361785" cy="2521339"/>
            </a:xfrm>
            <a:prstGeom prst="rect">
              <a:avLst/>
            </a:prstGeom>
            <a:ln w="114300" cap="sq">
              <a:solidFill>
                <a:srgbClr val="FFFFFF"/>
              </a:solidFill>
              <a:prstDash val="solid"/>
              <a:miter lim="800000"/>
            </a:ln>
            <a:effectLst>
              <a:outerShdw blurRad="63500" dist="25400" dir="5400000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xfrm>
            <a:off x="825500" y="447644"/>
            <a:ext cx="11836400" cy="1246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6000" b="1" i="0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สาเหตุของเต้านมอักเสบ</a:t>
            </a:r>
          </a:p>
        </p:txBody>
      </p:sp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xfrm>
            <a:off x="818505" y="2090719"/>
            <a:ext cx="11367790" cy="485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69900" lvl="0" indent="-469900" algn="l">
              <a:spcBef>
                <a:spcPts val="9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ให้ลูกดูดนมไม่บ่อยหรือให้ลูกดูดนมในระยะสั้นๆ </a:t>
            </a:r>
          </a:p>
          <a:p>
            <a:pPr marL="469900" lvl="0" indent="-469900" algn="l">
              <a:spcBef>
                <a:spcPts val="9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การไหลของน้ำนมบางส่วนของเต้านมไม่ดี </a:t>
            </a:r>
          </a:p>
          <a:p>
            <a:pPr marL="469900" lvl="0" indent="-469900" algn="l">
              <a:spcBef>
                <a:spcPts val="9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เต้านมคัดมากเกินไป มีการอุดตันของท่อน้ำนมบางท่อ หัวนมแตกหรือเป็นแผลแต่ไม่ได้รับการแก้ไขที่ถูกต้อง</a:t>
            </a:r>
          </a:p>
        </p:txBody>
      </p:sp>
      <p:pic>
        <p:nvPicPr>
          <p:cNvPr id="260" name="image4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16030" y="5662618"/>
            <a:ext cx="4301278" cy="3225960"/>
          </a:xfrm>
          <a:prstGeom prst="rect">
            <a:avLst/>
          </a:prstGeom>
          <a:noFill/>
          <a:ln w="12700">
            <a:miter lim="400000"/>
          </a:ln>
        </p:spPr>
      </p:pic>
      <p:pic>
        <p:nvPicPr>
          <p:cNvPr id="261" name="image4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6653" y="5662618"/>
            <a:ext cx="4283489" cy="3212617"/>
          </a:xfrm>
          <a:prstGeom prst="rect">
            <a:avLst/>
          </a:prstGeom>
          <a:noFill/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9"/>
          <p:cNvGrpSpPr/>
          <p:nvPr/>
        </p:nvGrpSpPr>
        <p:grpSpPr>
          <a:xfrm>
            <a:off x="6646417" y="1924472"/>
            <a:ext cx="5832649" cy="7128792"/>
            <a:chOff x="-12700" y="887997"/>
            <a:chExt cx="5121573" cy="5944603"/>
          </a:xfrm>
          <a:noFill/>
        </p:grpSpPr>
        <p:pic>
          <p:nvPicPr>
            <p:cNvPr id="48" name="IMG_3973.jpeg"/>
            <p:cNvPicPr/>
            <p:nvPr/>
          </p:nvPicPr>
          <p:blipFill>
            <a:blip r:embed="rId2" cstate="print">
              <a:extLst/>
            </a:blip>
            <a:srcRect l="15711" t="15081" r="28279"/>
            <a:stretch>
              <a:fillRect/>
            </a:stretch>
          </p:blipFill>
          <p:spPr>
            <a:xfrm>
              <a:off x="0" y="1026628"/>
              <a:ext cx="5083473" cy="5780572"/>
            </a:xfrm>
            <a:prstGeom prst="rect">
              <a:avLst/>
            </a:prstGeom>
            <a:grpFill/>
            <a:ln>
              <a:noFill/>
            </a:ln>
            <a:effectLst/>
          </p:spPr>
        </p:pic>
        <p:pic>
          <p:nvPicPr>
            <p:cNvPr id="47" name="รูปภาพ 46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" y="887997"/>
              <a:ext cx="5121573" cy="5944603"/>
            </a:xfrm>
            <a:prstGeom prst="rect">
              <a:avLst/>
            </a:prstGeom>
            <a:grpFill/>
            <a:effectLst/>
          </p:spPr>
        </p:pic>
      </p:grp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825500" y="556320"/>
            <a:ext cx="1183640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 b="1" dirty="0" err="1">
                <a:solidFill>
                  <a:srgbClr val="0000FF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หัวนมสั้น</a:t>
            </a:r>
            <a:r>
              <a:rPr sz="7400" b="1" dirty="0">
                <a:solidFill>
                  <a:srgbClr val="0000FF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, </a:t>
            </a:r>
            <a:r>
              <a:rPr sz="7400" b="1" dirty="0" err="1">
                <a:solidFill>
                  <a:srgbClr val="0000FF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แบน</a:t>
            </a:r>
            <a:endParaRPr sz="7400" b="1" dirty="0">
              <a:solidFill>
                <a:srgbClr val="0000FF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825500" y="4300736"/>
            <a:ext cx="5316860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2700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4400" b="1" i="0" dirty="0" err="1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หัวนมที่มีความยาวน้อยกว่า</a:t>
            </a:r>
            <a:r>
              <a:rPr sz="4400" b="1" i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0.7 </a:t>
            </a:r>
            <a:r>
              <a:rPr sz="4400" b="1" i="0" dirty="0" err="1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เซนติเมตร</a:t>
            </a:r>
            <a:endParaRPr sz="4400" b="1" i="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825500" y="304768"/>
            <a:ext cx="11836400" cy="1531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6000" b="1" i="0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การช่วยเหลือมารดาที่มีเต้านมอักเสบ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idx="1"/>
          </p:nvPr>
        </p:nvSpPr>
        <p:spPr>
          <a:xfrm>
            <a:off x="939800" y="2369735"/>
            <a:ext cx="11480800" cy="1864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444500" indent="-444500">
              <a:spcBef>
                <a:spcPts val="900"/>
              </a:spcBef>
              <a:buFont typeface="Angsana New"/>
              <a:buBlip>
                <a:blip r:embed="rId2"/>
              </a:buBlip>
              <a:defRPr sz="3500"/>
            </a:lvl1pPr>
          </a:lstStyle>
          <a:p>
            <a:pPr lvl="0" algn="l"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 ระบายน้ำนมออกให้เร็วที่สุด โดยช่วยให้ลูกดูดอย่างถูกวิธี </a:t>
            </a:r>
            <a:r>
              <a:rPr lang="th-TH" sz="4400" b="1" i="0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      </a:t>
            </a:r>
            <a:r>
              <a:rPr sz="4400" b="1" i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ดูด</a:t>
            </a: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บ่อย และสม่ำเสมอ และหรือบีบน้ำนมออกทุก 3-4 ชั่วโมง</a:t>
            </a:r>
          </a:p>
        </p:txBody>
      </p:sp>
      <p:grpSp>
        <p:nvGrpSpPr>
          <p:cNvPr id="267" name="Group 267" descr="DSCF1963"/>
          <p:cNvGrpSpPr/>
          <p:nvPr/>
        </p:nvGrpSpPr>
        <p:grpSpPr>
          <a:xfrm>
            <a:off x="1358618" y="4447579"/>
            <a:ext cx="4711983" cy="3535681"/>
            <a:chOff x="0" y="0"/>
            <a:chExt cx="4711981" cy="3535679"/>
          </a:xfrm>
          <a:noFill/>
        </p:grpSpPr>
        <p:sp>
          <p:nvSpPr>
            <p:cNvPr id="265" name="Shape 265"/>
            <p:cNvSpPr/>
            <p:nvPr/>
          </p:nvSpPr>
          <p:spPr>
            <a:xfrm>
              <a:off x="0" y="0"/>
              <a:ext cx="4711982" cy="35356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2EBDB"/>
                  </a:solidFill>
                </a:defRPr>
              </a:pPr>
              <a:endParaRPr/>
            </a:p>
          </p:txBody>
        </p:sp>
        <p:pic>
          <p:nvPicPr>
            <p:cNvPr id="266" name="image46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711982" cy="35356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grpSp>
        <p:nvGrpSpPr>
          <p:cNvPr id="270" name="Group 270"/>
          <p:cNvGrpSpPr/>
          <p:nvPr/>
        </p:nvGrpSpPr>
        <p:grpSpPr>
          <a:xfrm>
            <a:off x="6709657" y="4447579"/>
            <a:ext cx="4301279" cy="3484406"/>
            <a:chOff x="0" y="0"/>
            <a:chExt cx="4301277" cy="3484404"/>
          </a:xfrm>
          <a:noFill/>
        </p:grpSpPr>
        <p:sp>
          <p:nvSpPr>
            <p:cNvPr id="268" name="Shape 268"/>
            <p:cNvSpPr/>
            <p:nvPr/>
          </p:nvSpPr>
          <p:spPr>
            <a:xfrm>
              <a:off x="0" y="0"/>
              <a:ext cx="4301278" cy="348440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2EBDB"/>
                  </a:solidFill>
                </a:defRPr>
              </a:pPr>
              <a:endParaRPr/>
            </a:p>
          </p:txBody>
        </p:sp>
        <p:pic>
          <p:nvPicPr>
            <p:cNvPr id="269" name="image47.jpg"/>
            <p:cNvPicPr/>
            <p:nvPr/>
          </p:nvPicPr>
          <p:blipFill>
            <a:blip r:embed="rId4">
              <a:extLst/>
            </a:blip>
            <a:srcRect l="19332" t="7766" r="3558" b="8946"/>
            <a:stretch>
              <a:fillRect/>
            </a:stretch>
          </p:blipFill>
          <p:spPr>
            <a:xfrm>
              <a:off x="0" y="0"/>
              <a:ext cx="4301278" cy="348440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825500" y="376206"/>
            <a:ext cx="11836400" cy="1389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6000" b="1" i="0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การช่วยเหลือมารดาที่มีเต้านมอักเสบ</a:t>
            </a:r>
          </a:p>
        </p:txBody>
      </p:sp>
      <p:sp>
        <p:nvSpPr>
          <p:cNvPr id="273" name="Shape 273"/>
          <p:cNvSpPr>
            <a:spLocks noGrp="1"/>
          </p:cNvSpPr>
          <p:nvPr>
            <p:ph type="body" idx="1"/>
          </p:nvPr>
        </p:nvSpPr>
        <p:spPr>
          <a:xfrm>
            <a:off x="762000" y="2662222"/>
            <a:ext cx="11480800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95300" lvl="0" indent="-495300" algn="l">
              <a:spcBef>
                <a:spcPts val="9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ค้นหาสาเหตุและแก้ไขพร้อมอธิบายให้แม่เข้าใจ เพื่อป้องกันการเกิดซ้ำ </a:t>
            </a:r>
          </a:p>
          <a:p>
            <a:pPr marL="495300" lvl="0" indent="-495300" algn="l">
              <a:spcBef>
                <a:spcPts val="9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เปลี่ยนท่าให้นม และควรให้เริ่มดูดนมเต้าที่มีปัญหาก่อน แต่ถ้าเจ็บให้เปลี่ยนไปดูดนมเต้าที่ดีก่อน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image4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0382" y="6105736"/>
            <a:ext cx="3498334" cy="2623751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xfrm>
            <a:off x="825500" y="447644"/>
            <a:ext cx="11836400" cy="1246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6000" b="1" i="0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การช่วยเหลือมารดาที่มีเต้านมอักเสบ</a:t>
            </a:r>
          </a:p>
        </p:txBody>
      </p:sp>
      <p:sp>
        <p:nvSpPr>
          <p:cNvPr id="277" name="Shape 277"/>
          <p:cNvSpPr>
            <a:spLocks noGrp="1"/>
          </p:cNvSpPr>
          <p:nvPr>
            <p:ph type="body" idx="1"/>
          </p:nvPr>
        </p:nvSpPr>
        <p:spPr>
          <a:xfrm>
            <a:off x="762000" y="2090718"/>
            <a:ext cx="11480800" cy="35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0" indent="-457200" algn="l">
              <a:spcBef>
                <a:spcPts val="8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ในกรณีที่แม่ยังเจ็บมาก รู้สึกไม่ดีขึ้นหลัง 24 ชั่วโมง จะมีโอกาสกลายเป็นฝีได้ ควรประคบเต้านมด้วยน้ำอุ่นจัด ไม่ ต้องหยุดให้นมแม่</a:t>
            </a:r>
          </a:p>
          <a:p>
            <a:pPr marL="457200" lvl="0" indent="-457200" algn="l">
              <a:spcBef>
                <a:spcPts val="8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ควรให้ดูดจากเต้านั้นบ่อยขึ้น พร้อมทั้งให้ดูดจนเกลี้ยงเต้า ถ้ายังเหลือควรบีบออก</a:t>
            </a:r>
          </a:p>
        </p:txBody>
      </p:sp>
      <p:pic>
        <p:nvPicPr>
          <p:cNvPr id="278" name="image49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5772" y="6108801"/>
            <a:ext cx="3490161" cy="2617621"/>
          </a:xfrm>
          <a:prstGeom prst="rect">
            <a:avLst/>
          </a:prstGeom>
          <a:noFill/>
          <a:ln w="12700">
            <a:miter lim="400000"/>
          </a:ln>
          <a:effectLst>
            <a:outerShdw blurRad="406400" dist="1905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xfrm>
            <a:off x="825500" y="304768"/>
            <a:ext cx="11836400" cy="1317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6000" b="1" i="0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เต้านมเป็นฝี (breast abscess)</a:t>
            </a:r>
          </a:p>
        </p:txBody>
      </p:sp>
      <p:sp>
        <p:nvSpPr>
          <p:cNvPr id="281" name="Shape 281"/>
          <p:cNvSpPr>
            <a:spLocks noGrp="1"/>
          </p:cNvSpPr>
          <p:nvPr>
            <p:ph type="body" idx="1"/>
          </p:nvPr>
        </p:nvSpPr>
        <p:spPr>
          <a:xfrm>
            <a:off x="762000" y="2258321"/>
            <a:ext cx="11480800" cy="311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 algn="l">
              <a:spcBef>
                <a:spcPts val="900"/>
              </a:spcBef>
              <a:buSzTx/>
              <a:defRPr sz="1800">
                <a:solidFill>
                  <a:srgbClr val="000000"/>
                </a:solidFill>
              </a:defRPr>
            </a:pPr>
            <a:r>
              <a:rPr sz="4800" b="1" i="0" smtClean="0">
                <a:solidFill>
                  <a:srgbClr val="FF0000"/>
                </a:solidFill>
                <a:effectLst/>
                <a:latin typeface="Browallia New" pitchFamily="34" charset="-34"/>
                <a:cs typeface="Browallia New" pitchFamily="34" charset="-34"/>
              </a:rPr>
              <a:t>สาเหตุ</a:t>
            </a:r>
            <a:endParaRPr lang="th-TH" sz="4800" b="1" i="0" dirty="0" smtClean="0">
              <a:solidFill>
                <a:srgbClr val="FF0000"/>
              </a:solidFill>
              <a:effectLst/>
              <a:latin typeface="Browallia New" pitchFamily="34" charset="-34"/>
              <a:cs typeface="Browallia New" pitchFamily="34" charset="-34"/>
            </a:endParaRPr>
          </a:p>
          <a:p>
            <a:pPr marL="342900" lvl="4" indent="-342900" algn="l">
              <a:spcBef>
                <a:spcPts val="9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เต้า</a:t>
            </a: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นมเป็นฝีจะเกิดหลังจากเต้านมคัดที่ไม่ได้รับการช่วยเหลือ และปล่อยไว้จนอักเสบได้ 2-3 วัน </a:t>
            </a:r>
          </a:p>
        </p:txBody>
      </p:sp>
      <p:pic>
        <p:nvPicPr>
          <p:cNvPr id="282" name="image5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2915" y="5067098"/>
            <a:ext cx="4167074" cy="3297943"/>
          </a:xfrm>
          <a:prstGeom prst="rect">
            <a:avLst/>
          </a:prstGeom>
          <a:noFill/>
          <a:ln w="12700">
            <a:miter lim="400000"/>
          </a:ln>
          <a:effectLst>
            <a:outerShdw blurRad="406400" dist="1905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83" name="image5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12045" y="5067098"/>
            <a:ext cx="4402404" cy="3297943"/>
          </a:xfrm>
          <a:prstGeom prst="rect">
            <a:avLst/>
          </a:prstGeom>
          <a:noFill/>
          <a:ln w="12700">
            <a:miter lim="400000"/>
          </a:ln>
          <a:effectLst>
            <a:outerShdw blurRad="406400" dist="1905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xfrm>
            <a:off x="825500" y="304768"/>
            <a:ext cx="11836400" cy="1320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6000" b="1" i="0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การช่วยเหลือมารดาที่เต้านมเป็นฝี</a:t>
            </a:r>
          </a:p>
        </p:txBody>
      </p:sp>
      <p:sp>
        <p:nvSpPr>
          <p:cNvPr id="286" name="Shape 286"/>
          <p:cNvSpPr>
            <a:spLocks noGrp="1"/>
          </p:cNvSpPr>
          <p:nvPr>
            <p:ph type="body" idx="1"/>
          </p:nvPr>
        </p:nvSpPr>
        <p:spPr>
          <a:xfrm>
            <a:off x="762000" y="2233595"/>
            <a:ext cx="11480800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11200" lvl="0" indent="-711200" algn="l">
              <a:spcBef>
                <a:spcPts val="9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ช่วยให้ลูกดูดเต้านมข้างที่ไม่เป็นฝีอย่างถูกวิธี</a:t>
            </a:r>
          </a:p>
          <a:p>
            <a:pPr lvl="0" algn="l">
              <a:spcBef>
                <a:spcPts val="900"/>
              </a:spcBef>
              <a:buFont typeface="Wingdings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th-TH" sz="4400" b="1" i="0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  </a:t>
            </a:r>
            <a:r>
              <a:rPr sz="4400" b="1" i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สำหรับ</a:t>
            </a: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เต้านมข้างที่เป็นฝี หลังจากระบายหนองออก </a:t>
            </a:r>
            <a:endParaRPr lang="th-TH" sz="4400" b="1" i="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endParaRPr>
          </a:p>
          <a:p>
            <a:pPr lvl="0" algn="l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lang="th-TH" sz="4400" b="1" i="0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       </a:t>
            </a:r>
            <a:r>
              <a:rPr sz="4400" b="1" i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ให้</a:t>
            </a:r>
            <a:r>
              <a:rPr sz="4400" b="1" i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บีบน้ำนมออกอย่างถูกวิธีทุก 3 ชั่วโมง </a:t>
            </a:r>
          </a:p>
        </p:txBody>
      </p:sp>
      <p:pic>
        <p:nvPicPr>
          <p:cNvPr id="287" name="image5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5210" y="4662486"/>
            <a:ext cx="6000792" cy="4357717"/>
          </a:xfrm>
          <a:prstGeom prst="rect">
            <a:avLst/>
          </a:prstGeom>
          <a:noFill/>
          <a:ln w="12700">
            <a:miter lim="400000"/>
          </a:ln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xfrm>
            <a:off x="1287426" y="590520"/>
            <a:ext cx="4714908" cy="1320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5200" i="1">
                <a:solidFill>
                  <a:srgbClr val="BEA56D"/>
                </a:solidFill>
                <a:effectLst>
                  <a:outerShdw blurRad="25400" dist="38100" dir="159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lvl="0" algn="ctr">
              <a:defRPr sz="1800" i="0">
                <a:solidFill>
                  <a:srgbClr val="000000"/>
                </a:solidFill>
                <a:effectLst/>
              </a:defRPr>
            </a:pPr>
            <a:r>
              <a:rPr sz="7200" b="1" i="0">
                <a:solidFill>
                  <a:srgbClr val="FF0000"/>
                </a:solidFill>
                <a:effectLst/>
                <a:latin typeface="Browallia New" pitchFamily="34" charset="-34"/>
                <a:cs typeface="Browallia New" pitchFamily="34" charset="-34"/>
              </a:rPr>
              <a:t>สรุป</a:t>
            </a:r>
          </a:p>
        </p:txBody>
      </p:sp>
      <p:sp>
        <p:nvSpPr>
          <p:cNvPr id="290" name="Shape 290"/>
          <p:cNvSpPr>
            <a:spLocks noGrp="1"/>
          </p:cNvSpPr>
          <p:nvPr>
            <p:ph type="body" idx="1"/>
          </p:nvPr>
        </p:nvSpPr>
        <p:spPr>
          <a:xfrm>
            <a:off x="762000" y="3019412"/>
            <a:ext cx="5811838" cy="4786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431800" indent="-431800">
              <a:spcBef>
                <a:spcPts val="900"/>
              </a:spcBef>
              <a:buFont typeface="Angsana New"/>
              <a:buBlip>
                <a:blip r:embed="rId2"/>
              </a:buBlip>
              <a:defRPr sz="3400"/>
            </a:lvl1pPr>
          </a:lstStyle>
          <a:p>
            <a:pPr lvl="0" algn="l">
              <a:buNone/>
              <a:defRPr sz="1800">
                <a:solidFill>
                  <a:srgbClr val="000000"/>
                </a:solidFill>
              </a:defRPr>
            </a:pPr>
            <a:r>
              <a:rPr lang="th-TH" sz="4400" b="1" i="0" dirty="0" smtClean="0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    </a:t>
            </a:r>
            <a:r>
              <a:rPr sz="4400" b="1" i="0" smtClean="0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sz="4400" b="1" i="0">
                <a:solidFill>
                  <a:srgbClr val="0000FF"/>
                </a:solidFill>
                <a:effectLst/>
                <a:latin typeface="Browallia New" pitchFamily="34" charset="-34"/>
                <a:cs typeface="Browallia New" pitchFamily="34" charset="-34"/>
              </a:rPr>
              <a:t>ประเมินปัญหาและการแก้ไขช่วยเหลือที่ถูกต้องในระยะเริ่มต้น จะทำให้แม่สามารถเลี้ยงลูกด้วยด้วยแม่อย่างเดียวในระยะ 6 เดือนแรกได้ประสบความสำเร็จ </a:t>
            </a:r>
          </a:p>
        </p:txBody>
      </p:sp>
      <p:pic>
        <p:nvPicPr>
          <p:cNvPr id="291" name="IMG_0772.png"/>
          <p:cNvPicPr/>
          <p:nvPr/>
        </p:nvPicPr>
        <p:blipFill>
          <a:blip r:embed="rId3">
            <a:extLst/>
          </a:blip>
          <a:srcRect t="6301" b="14147"/>
          <a:stretch>
            <a:fillRect/>
          </a:stretch>
        </p:blipFill>
        <p:spPr>
          <a:xfrm>
            <a:off x="7502532" y="2447908"/>
            <a:ext cx="4158295" cy="5871603"/>
          </a:xfrm>
          <a:prstGeom prst="rect">
            <a:avLst/>
          </a:prstGeom>
          <a:noFill/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5"/>
          <p:cNvGrpSpPr/>
          <p:nvPr/>
        </p:nvGrpSpPr>
        <p:grpSpPr>
          <a:xfrm>
            <a:off x="7108530" y="1574168"/>
            <a:ext cx="5143501" cy="6845301"/>
            <a:chOff x="-12700" y="-12700"/>
            <a:chExt cx="5143500" cy="6845300"/>
          </a:xfrm>
          <a:noFill/>
        </p:grpSpPr>
        <p:pic>
          <p:nvPicPr>
            <p:cNvPr id="54" name="IMG_2729.jpeg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5105400" cy="6807200"/>
            </a:xfrm>
            <a:prstGeom prst="rect">
              <a:avLst/>
            </a:prstGeom>
            <a:grpFill/>
            <a:ln>
              <a:noFill/>
            </a:ln>
            <a:effectLst/>
          </p:spPr>
        </p:pic>
        <p:pic>
          <p:nvPicPr>
            <p:cNvPr id="53" name="รูปภาพ 52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" y="-12700"/>
              <a:ext cx="5143500" cy="6845300"/>
            </a:xfrm>
            <a:prstGeom prst="rect">
              <a:avLst/>
            </a:prstGeom>
            <a:grpFill/>
            <a:effectLst/>
          </p:spPr>
        </p:pic>
      </p:grp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825500" y="583456"/>
            <a:ext cx="11836400" cy="1629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 b="1" dirty="0" err="1">
                <a:solidFill>
                  <a:srgbClr val="0000FF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หัวนมบอด</a:t>
            </a:r>
            <a:endParaRPr sz="7400" b="1" dirty="0">
              <a:solidFill>
                <a:srgbClr val="0000FF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825500" y="2860576"/>
            <a:ext cx="5748908" cy="185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370331">
              <a:spcBef>
                <a:spcPts val="1200"/>
              </a:spcBef>
              <a:defRPr sz="3159" i="0">
                <a:solidFill>
                  <a:srgbClr val="000000"/>
                </a:solidFill>
                <a:latin typeface="Angsana New"/>
                <a:ea typeface="Angsana New"/>
                <a:cs typeface="Angsana New"/>
                <a:sym typeface="Angsana New"/>
              </a:defRPr>
            </a:lvl1pPr>
          </a:lstStyle>
          <a:p>
            <a:pPr lvl="0">
              <a:defRPr sz="1800"/>
            </a:pPr>
            <a:r>
              <a:rPr sz="4400" b="1" err="1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sz="4400" b="1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หัว</a:t>
            </a:r>
            <a:r>
              <a:rPr lang="th-TH" sz="4400" b="1" dirty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นม</a:t>
            </a:r>
            <a:r>
              <a:rPr sz="4400" b="1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sz="4400" b="1" dirty="0" err="1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หวำหรือยุบหายเข้าไปในเต้าไม่สามารถโผล่ขึ้นมาได้ตามปกติ</a:t>
            </a:r>
            <a:r>
              <a:rPr sz="4400" b="1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sz="4400" b="1" dirty="0" err="1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ซึ่งเกิดจากการมีพังผืดมาดึงรั้งบริเวณหัวนมหรือลานนมไว้</a:t>
            </a:r>
            <a:r>
              <a:rPr sz="4400" b="1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1"/>
          <p:cNvGrpSpPr/>
          <p:nvPr/>
        </p:nvGrpSpPr>
        <p:grpSpPr>
          <a:xfrm>
            <a:off x="6574408" y="1574168"/>
            <a:ext cx="5677623" cy="7407088"/>
            <a:chOff x="-12700" y="-12700"/>
            <a:chExt cx="5143500" cy="6845300"/>
          </a:xfrm>
          <a:noFill/>
        </p:grpSpPr>
        <p:pic>
          <p:nvPicPr>
            <p:cNvPr id="60" name="IMG_3846.jpeg"/>
            <p:cNvPicPr/>
            <p:nvPr/>
          </p:nvPicPr>
          <p:blipFill>
            <a:blip r:embed="rId2">
              <a:extLst/>
            </a:blip>
            <a:srcRect l="21875" r="21875"/>
            <a:stretch>
              <a:fillRect/>
            </a:stretch>
          </p:blipFill>
          <p:spPr>
            <a:xfrm>
              <a:off x="0" y="0"/>
              <a:ext cx="5105400" cy="6807200"/>
            </a:xfrm>
            <a:prstGeom prst="rect">
              <a:avLst/>
            </a:prstGeom>
            <a:grpFill/>
            <a:ln>
              <a:noFill/>
            </a:ln>
            <a:effectLst/>
          </p:spPr>
        </p:pic>
        <p:pic>
          <p:nvPicPr>
            <p:cNvPr id="59" name="รูปภาพ 58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" y="-12700"/>
              <a:ext cx="5143500" cy="6845300"/>
            </a:xfrm>
            <a:prstGeom prst="rect">
              <a:avLst/>
            </a:prstGeom>
            <a:grpFill/>
            <a:effectLst/>
          </p:spPr>
        </p:pic>
      </p:grp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825500" y="628328"/>
            <a:ext cx="11836400" cy="141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 b="1" dirty="0" err="1">
                <a:solidFill>
                  <a:srgbClr val="0000FF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หัวนมบุ๋ม</a:t>
            </a:r>
            <a:endParaRPr sz="7400" b="1" dirty="0">
              <a:solidFill>
                <a:srgbClr val="0000FF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453728" y="2500536"/>
            <a:ext cx="5676900" cy="185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457200" indent="-457200" algn="l" defTabSz="457200">
              <a:spcBef>
                <a:spcPts val="600"/>
              </a:spcBef>
              <a:defRPr sz="3000" i="0">
                <a:solidFill>
                  <a:srgbClr val="010101"/>
                </a:solidFill>
                <a:uFill>
                  <a:solidFill/>
                </a:uFill>
                <a:latin typeface="Angsana New"/>
                <a:ea typeface="Angsana New"/>
                <a:cs typeface="Angsana New"/>
                <a:sym typeface="Angsana New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th-TH" sz="4400" b="1" dirty="0" smtClean="0">
                <a:solidFill>
                  <a:srgbClr val="010101"/>
                </a:solidFill>
                <a:effectLst/>
                <a:uFill>
                  <a:solidFill/>
                </a:uFill>
                <a:latin typeface="Browallia New" panose="020B0604020202020204" pitchFamily="34" charset="-34"/>
                <a:cs typeface="Browallia New" panose="020B0604020202020204" pitchFamily="34" charset="-34"/>
              </a:rPr>
              <a:t>    </a:t>
            </a:r>
            <a:r>
              <a:rPr sz="4400" b="1" dirty="0" err="1" smtClean="0">
                <a:solidFill>
                  <a:srgbClr val="010101"/>
                </a:solidFill>
                <a:effectLst/>
                <a:uFill>
                  <a:solidFill/>
                </a:uFill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sz="4400" b="1" dirty="0" err="1">
                <a:solidFill>
                  <a:srgbClr val="010101"/>
                </a:solidFill>
                <a:effectLst/>
                <a:uFill>
                  <a:solidFill/>
                </a:uFill>
                <a:latin typeface="Browallia New" panose="020B0604020202020204" pitchFamily="34" charset="-34"/>
                <a:cs typeface="Browallia New" panose="020B0604020202020204" pitchFamily="34" charset="-34"/>
              </a:rPr>
              <a:t>หัวนมที่ผลุบเข้าไปจากการดึงรั้งของพังผืดที่บริเวณคอหัวนม</a:t>
            </a:r>
            <a:endParaRPr sz="4400" b="1" dirty="0">
              <a:solidFill>
                <a:srgbClr val="010101"/>
              </a:solidFill>
              <a:effectLst/>
              <a:uFill>
                <a:solidFill/>
              </a:u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669752" y="628328"/>
            <a:ext cx="1183640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7400" b="1">
                <a:solidFill>
                  <a:srgbClr val="0000FF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การช่วยเหลือ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762000" y="2240105"/>
            <a:ext cx="11480800" cy="6243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75134" lvl="0" indent="-681942" algn="l" defTabSz="196596">
              <a:spcBef>
                <a:spcPts val="200"/>
              </a:spcBef>
              <a:buSzPct val="100000"/>
              <a:buAutoNum type="arabicPeriod"/>
              <a:tabLst>
                <a:tab pos="4826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 dirty="0" err="1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สร้างความมั่นใจให้กับแม่</a:t>
            </a:r>
            <a:r>
              <a:rPr sz="4400" b="1" i="0" dirty="0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  </a:t>
            </a:r>
            <a:r>
              <a:rPr sz="4400" b="1" i="0" dirty="0" err="1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โดยอธิบายให้เข้าใจว่า</a:t>
            </a:r>
            <a:r>
              <a:rPr sz="4400" b="1" i="0" dirty="0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  </a:t>
            </a:r>
            <a:r>
              <a:rPr sz="4400" b="1" i="0" dirty="0" err="1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การที่ลูกดูดนมแม่นั้น</a:t>
            </a:r>
            <a:r>
              <a:rPr sz="4400" b="1" i="0" dirty="0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  </a:t>
            </a:r>
            <a:r>
              <a:rPr sz="4400" b="1" i="0" dirty="0" err="1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ลูกดูด</a:t>
            </a:r>
            <a:r>
              <a:rPr sz="4400" b="1" i="0" dirty="0" err="1" smtClean="0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ที่เต้า</a:t>
            </a:r>
            <a:r>
              <a:rPr sz="4400" b="1" i="0" dirty="0" err="1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นมไม่ใช่ดูดที่หัวนม</a:t>
            </a:r>
            <a:r>
              <a:rPr sz="4400" b="1" i="0" dirty="0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  ดังนั้นไม่ว่าแม่จะมีหัวนมหรือไม่ลูกก็สามารถดูดได้หากลานหัวนมยืดหยุ่น</a:t>
            </a:r>
            <a:r>
              <a:rPr sz="4400" b="1" i="0" dirty="0" smtClean="0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ดี</a:t>
            </a:r>
            <a:endParaRPr lang="th-TH" sz="4400" b="1" i="0" dirty="0" smtClean="0">
              <a:effectLst/>
              <a:uFill>
                <a:solidFill/>
              </a:uFill>
              <a:latin typeface="Browallia New" panose="020B0604020202020204" pitchFamily="34" charset="-34"/>
              <a:ea typeface="Angsana New"/>
              <a:cs typeface="Browallia New" panose="020B0604020202020204" pitchFamily="34" charset="-34"/>
              <a:sym typeface="Angsana New"/>
            </a:endParaRPr>
          </a:p>
          <a:p>
            <a:pPr marL="1075134" lvl="0" indent="-681942" algn="l" defTabSz="196596">
              <a:spcBef>
                <a:spcPts val="200"/>
              </a:spcBef>
              <a:buSzPct val="100000"/>
              <a:buAutoNum type="arabicPeriod"/>
              <a:tabLst>
                <a:tab pos="4826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 dirty="0" err="1" smtClean="0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ช่วย</a:t>
            </a:r>
            <a:r>
              <a:rPr sz="4400" b="1" i="0" dirty="0" err="1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จัดท่าอุ้มให้นมที่เหมาะสมให้</a:t>
            </a:r>
            <a:r>
              <a:rPr sz="4400" b="1" i="0" dirty="0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 </a:t>
            </a:r>
            <a:r>
              <a:rPr sz="4400" b="1" i="0" dirty="0" err="1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เช่น</a:t>
            </a:r>
            <a:r>
              <a:rPr sz="4400" b="1" i="0" dirty="0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 </a:t>
            </a:r>
            <a:r>
              <a:rPr sz="4400" b="1" i="0" dirty="0" err="1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ท่าฟุตบอล</a:t>
            </a:r>
            <a:r>
              <a:rPr sz="4400" b="1" i="0" dirty="0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 </a:t>
            </a:r>
            <a:r>
              <a:rPr sz="4400" b="1" i="0" dirty="0" err="1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เพื่อให้ลูกสามารถอมหัวนมได้ลึกขึ้น</a:t>
            </a:r>
            <a:r>
              <a:rPr sz="4400" b="1" i="0" dirty="0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 </a:t>
            </a:r>
            <a:r>
              <a:rPr sz="4400" b="1" i="0" dirty="0" err="1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และเน้นการดูดนมอย่างถูกวิธีตั้งแต่มื้อ</a:t>
            </a:r>
            <a:r>
              <a:rPr sz="4400" b="1" i="0" dirty="0" err="1" smtClean="0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แรก</a:t>
            </a:r>
            <a:endParaRPr lang="th-TH" sz="4400" b="1" i="0" dirty="0" smtClean="0">
              <a:effectLst/>
              <a:uFill>
                <a:solidFill/>
              </a:uFill>
              <a:latin typeface="Browallia New" panose="020B0604020202020204" pitchFamily="34" charset="-34"/>
              <a:ea typeface="Angsana New"/>
              <a:cs typeface="Browallia New" panose="020B0604020202020204" pitchFamily="34" charset="-34"/>
              <a:sym typeface="Angsana New"/>
            </a:endParaRPr>
          </a:p>
          <a:p>
            <a:pPr marL="1075134" lvl="0" indent="-681942" algn="l" defTabSz="196596">
              <a:spcBef>
                <a:spcPts val="200"/>
              </a:spcBef>
              <a:buSzPct val="100000"/>
              <a:buAutoNum type="arabicPeriod"/>
              <a:tabLst>
                <a:tab pos="482600" algn="l"/>
              </a:tabLst>
              <a:defRPr sz="1800">
                <a:solidFill>
                  <a:srgbClr val="000000"/>
                </a:solidFill>
              </a:defRPr>
            </a:pPr>
            <a:r>
              <a:rPr sz="4400" b="1" i="0" dirty="0" err="1" smtClean="0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แนะนำ</a:t>
            </a:r>
            <a:r>
              <a:rPr sz="4400" b="1" i="0" dirty="0" err="1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การดึงหัวนมให้ยื่นยาวก่อนให้ลูก</a:t>
            </a:r>
            <a:r>
              <a:rPr sz="4400" b="1" i="0" dirty="0" err="1" smtClean="0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ดูด</a:t>
            </a:r>
            <a:r>
              <a:rPr lang="th-TH" sz="4400" b="1" i="0" dirty="0" smtClean="0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 หรือทำ </a:t>
            </a:r>
            <a:r>
              <a:rPr lang="en-US" sz="4400" b="1" i="0" dirty="0" smtClean="0">
                <a:effectLst/>
                <a:uFill>
                  <a:solidFill/>
                </a:uFill>
                <a:latin typeface="Browallia New" panose="020B0604020202020204" pitchFamily="34" charset="-34"/>
                <a:ea typeface="Angsana New"/>
                <a:cs typeface="Browallia New" panose="020B0604020202020204" pitchFamily="34" charset="-34"/>
                <a:sym typeface="Angsana New"/>
              </a:rPr>
              <a:t>Nipple stimulation</a:t>
            </a:r>
            <a:endParaRPr sz="4400" b="1" i="0" dirty="0">
              <a:effectLst/>
              <a:uFill>
                <a:solidFill/>
              </a:uFill>
              <a:latin typeface="Browallia New" panose="020B0604020202020204" pitchFamily="34" charset="-34"/>
              <a:ea typeface="Angsana New"/>
              <a:cs typeface="Browallia New" panose="020B0604020202020204" pitchFamily="34" charset="-34"/>
              <a:sym typeface="Angsana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597744" y="628328"/>
            <a:ext cx="1183640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914400" indent="-914400" defTabSz="457200">
              <a:spcBef>
                <a:spcPts val="600"/>
              </a:spcBef>
              <a:defRPr sz="7100">
                <a:solidFill>
                  <a:srgbClr val="000000"/>
                </a:solidFill>
                <a:uFill>
                  <a:solidFill/>
                </a:uFill>
                <a:latin typeface="Angsana New"/>
                <a:ea typeface="Angsana New"/>
                <a:cs typeface="Angsana New"/>
                <a:sym typeface="Angsana New"/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 sz="7100" b="1" dirty="0">
                <a:uFill>
                  <a:solidFill/>
                </a:uFill>
                <a:latin typeface="Browallia New" panose="020B0604020202020204" pitchFamily="34" charset="-34"/>
                <a:cs typeface="Browallia New" panose="020B0604020202020204" pitchFamily="34" charset="-34"/>
              </a:rPr>
              <a:t>Nipple Stimulation 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825500" y="2932584"/>
            <a:ext cx="5172844" cy="185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640079" indent="-640079" algn="l" defTabSz="320039">
              <a:spcBef>
                <a:spcPts val="400"/>
              </a:spcBef>
              <a:defRPr sz="3220" i="0">
                <a:solidFill>
                  <a:srgbClr val="000000"/>
                </a:solidFill>
                <a:uFill>
                  <a:solidFill/>
                </a:uFill>
                <a:latin typeface="Angsana New"/>
                <a:ea typeface="Angsana New"/>
                <a:cs typeface="Angsana New"/>
                <a:sym typeface="Angsana New"/>
              </a:defRPr>
            </a:lvl1pPr>
          </a:lstStyle>
          <a:p>
            <a:pPr lvl="0">
              <a:defRPr sz="1800">
                <a:uFillTx/>
              </a:defRPr>
            </a:pPr>
            <a:r>
              <a:rPr lang="th-TH" sz="4400" b="1" dirty="0" smtClean="0">
                <a:effectLst/>
                <a:uFill>
                  <a:solidFill/>
                </a:u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sz="4400" b="1" dirty="0" smtClean="0">
                <a:effectLst/>
                <a:uFill>
                  <a:solidFill/>
                </a:uFill>
                <a:latin typeface="Browallia New" panose="020B0604020202020204" pitchFamily="34" charset="-34"/>
                <a:cs typeface="Browallia New" panose="020B0604020202020204" pitchFamily="34" charset="-34"/>
              </a:rPr>
              <a:t>Nipple </a:t>
            </a:r>
            <a:r>
              <a:rPr sz="4400" b="1" dirty="0">
                <a:effectLst/>
                <a:uFill>
                  <a:solidFill/>
                </a:uFill>
                <a:latin typeface="Browallia New" panose="020B0604020202020204" pitchFamily="34" charset="-34"/>
                <a:cs typeface="Browallia New" panose="020B0604020202020204" pitchFamily="34" charset="-34"/>
              </a:rPr>
              <a:t>Stimulation </a:t>
            </a:r>
            <a:r>
              <a:rPr sz="4400" b="1" dirty="0" err="1">
                <a:effectLst/>
                <a:uFill>
                  <a:solidFill/>
                </a:uFill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หรือการกระตุ้นที่</a:t>
            </a:r>
            <a:r>
              <a:rPr sz="4400" b="1" dirty="0" err="1" smtClean="0">
                <a:effectLst/>
                <a:uFill>
                  <a:solidFill/>
                </a:uFill>
                <a:latin typeface="Browallia New" panose="020B0604020202020204" pitchFamily="34" charset="-34"/>
                <a:cs typeface="Browallia New" panose="020B0604020202020204" pitchFamily="34" charset="-34"/>
              </a:rPr>
              <a:t>หัวนม</a:t>
            </a:r>
            <a:endParaRPr lang="th-TH" sz="4400" b="1" dirty="0" smtClean="0">
              <a:effectLst/>
              <a:uFill>
                <a:solidFill/>
              </a:u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>
              <a:defRPr sz="1800">
                <a:uFillTx/>
              </a:defRPr>
            </a:pPr>
            <a:r>
              <a:rPr lang="th-TH" sz="4400" b="1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4400" b="1" dirty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   </a:t>
            </a:r>
            <a:r>
              <a:rPr sz="4400" b="1" dirty="0" err="1" smtClean="0">
                <a:effectLst/>
                <a:uFill>
                  <a:solidFill/>
                </a:uFill>
                <a:latin typeface="Browallia New" panose="020B0604020202020204" pitchFamily="34" charset="-34"/>
                <a:cs typeface="Browallia New" panose="020B0604020202020204" pitchFamily="34" charset="-34"/>
              </a:rPr>
              <a:t>หาก</a:t>
            </a:r>
            <a:r>
              <a:rPr sz="4400" b="1" dirty="0" err="1">
                <a:effectLst/>
                <a:uFill>
                  <a:solidFill/>
                </a:uFill>
                <a:latin typeface="Browallia New" panose="020B0604020202020204" pitchFamily="34" charset="-34"/>
                <a:cs typeface="Browallia New" panose="020B0604020202020204" pitchFamily="34" charset="-34"/>
              </a:rPr>
              <a:t>พอ</a:t>
            </a:r>
            <a:r>
              <a:rPr sz="4400" b="1" dirty="0" err="1" smtClean="0">
                <a:effectLst/>
                <a:uFill>
                  <a:solidFill/>
                </a:uFill>
                <a:latin typeface="Browallia New" panose="020B0604020202020204" pitchFamily="34" charset="-34"/>
                <a:cs typeface="Browallia New" panose="020B0604020202020204" pitchFamily="34" charset="-34"/>
              </a:rPr>
              <a:t>จับ</a:t>
            </a:r>
            <a:r>
              <a:rPr lang="th-TH" sz="4400" b="1" dirty="0" smtClean="0">
                <a:effectLst/>
                <a:uFill>
                  <a:solidFill/>
                </a:uFill>
                <a:latin typeface="Browallia New" panose="020B0604020202020204" pitchFamily="34" charset="-34"/>
                <a:cs typeface="Browallia New" panose="020B0604020202020204" pitchFamily="34" charset="-34"/>
              </a:rPr>
              <a:t>หัวนม</a:t>
            </a:r>
            <a:r>
              <a:rPr sz="4400" b="1" dirty="0" err="1" smtClean="0">
                <a:effectLst/>
                <a:uFill>
                  <a:solidFill/>
                </a:uFill>
                <a:latin typeface="Browallia New" panose="020B0604020202020204" pitchFamily="34" charset="-34"/>
                <a:cs typeface="Browallia New" panose="020B0604020202020204" pitchFamily="34" charset="-34"/>
              </a:rPr>
              <a:t>ได้</a:t>
            </a:r>
            <a:r>
              <a:rPr sz="4400" b="1" dirty="0" smtClean="0">
                <a:effectLst/>
                <a:uFill>
                  <a:solidFill/>
                </a:u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sz="4400" b="1" dirty="0" err="1" smtClean="0">
                <a:effectLst/>
                <a:uFill>
                  <a:solidFill/>
                </a:uFill>
                <a:latin typeface="Browallia New" panose="020B0604020202020204" pitchFamily="34" charset="-34"/>
                <a:cs typeface="Browallia New" panose="020B0604020202020204" pitchFamily="34" charset="-34"/>
              </a:rPr>
              <a:t>แนะน</a:t>
            </a:r>
            <a:r>
              <a:rPr lang="th-TH" sz="4400" b="1" dirty="0" smtClean="0">
                <a:effectLst/>
                <a:uFill>
                  <a:solidFill/>
                </a:uFill>
                <a:latin typeface="Browallia New" panose="020B0604020202020204" pitchFamily="34" charset="-34"/>
                <a:cs typeface="Browallia New" panose="020B0604020202020204" pitchFamily="34" charset="-34"/>
              </a:rPr>
              <a:t>ำ</a:t>
            </a:r>
            <a:r>
              <a:rPr sz="4400" b="1" dirty="0" err="1" smtClean="0">
                <a:effectLst/>
                <a:uFill>
                  <a:solidFill/>
                </a:u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sz="4400" b="1" dirty="0" err="1">
                <a:effectLst/>
                <a:uFill>
                  <a:solidFill/>
                </a:uFill>
                <a:latin typeface="Browallia New" panose="020B0604020202020204" pitchFamily="34" charset="-34"/>
                <a:cs typeface="Browallia New" panose="020B0604020202020204" pitchFamily="34" charset="-34"/>
              </a:rPr>
              <a:t>คลึงหัวนมหรือประคบด้วยผ้า</a:t>
            </a:r>
            <a:r>
              <a:rPr sz="4400" b="1" dirty="0" err="1" smtClean="0">
                <a:effectLst/>
                <a:uFill>
                  <a:solidFill/>
                </a:uFill>
                <a:latin typeface="Browallia New" panose="020B0604020202020204" pitchFamily="34" charset="-34"/>
                <a:cs typeface="Browallia New" panose="020B0604020202020204" pitchFamily="34" charset="-34"/>
              </a:rPr>
              <a:t>เย็น</a:t>
            </a:r>
            <a:endParaRPr lang="th-TH" sz="4400" b="1" dirty="0" smtClean="0">
              <a:effectLst/>
              <a:uFill>
                <a:solidFill/>
              </a:u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0">
              <a:defRPr sz="1800">
                <a:uFillTx/>
              </a:defRPr>
            </a:pPr>
            <a:r>
              <a:rPr lang="th-TH" sz="4400" b="1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4400" b="1" dirty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sz="4400" b="1" dirty="0" err="1" smtClean="0">
                <a:effectLst/>
                <a:uFill>
                  <a:solidFill/>
                </a:uFill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sz="4400" b="1" dirty="0" err="1">
                <a:effectLst/>
                <a:uFill>
                  <a:solidFill/>
                </a:uFill>
                <a:latin typeface="Browallia New" panose="020B0604020202020204" pitchFamily="34" charset="-34"/>
                <a:cs typeface="Browallia New" panose="020B0604020202020204" pitchFamily="34" charset="-34"/>
              </a:rPr>
              <a:t>กระตุ้นหัวนมให้ยื่นได้</a:t>
            </a:r>
            <a:endParaRPr sz="4400" b="1" dirty="0">
              <a:effectLst/>
              <a:uFill>
                <a:solidFill/>
              </a:u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5474" y="4662486"/>
            <a:ext cx="37862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ควรมีภาพประกอบเพิ่มเติมด้วยค่ะ</a:t>
            </a:r>
            <a:endParaRPr lang="th-TH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6"/>
          <p:cNvGrpSpPr/>
          <p:nvPr/>
        </p:nvGrpSpPr>
        <p:grpSpPr>
          <a:xfrm>
            <a:off x="7263555" y="1574168"/>
            <a:ext cx="5143501" cy="6845301"/>
            <a:chOff x="-12700" y="-12700"/>
            <a:chExt cx="5143500" cy="6845300"/>
          </a:xfrm>
          <a:noFill/>
        </p:grpSpPr>
        <p:pic>
          <p:nvPicPr>
            <p:cNvPr id="75" name="IMG_0244.jpeg"/>
            <p:cNvPicPr/>
            <p:nvPr/>
          </p:nvPicPr>
          <p:blipFill>
            <a:blip r:embed="rId2">
              <a:extLst/>
            </a:blip>
            <a:srcRect l="21875" r="21875"/>
            <a:stretch>
              <a:fillRect/>
            </a:stretch>
          </p:blipFill>
          <p:spPr>
            <a:xfrm>
              <a:off x="0" y="0"/>
              <a:ext cx="5105400" cy="6807200"/>
            </a:xfrm>
            <a:prstGeom prst="rect">
              <a:avLst/>
            </a:prstGeom>
            <a:grpFill/>
            <a:ln>
              <a:noFill/>
            </a:ln>
            <a:effectLst/>
          </p:spPr>
        </p:pic>
        <p:pic>
          <p:nvPicPr>
            <p:cNvPr id="74" name="รูปภาพ 7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" y="-12700"/>
              <a:ext cx="5143500" cy="6845300"/>
            </a:xfrm>
            <a:prstGeom prst="rect">
              <a:avLst/>
            </a:prstGeom>
            <a:grpFill/>
            <a:effectLst/>
          </p:spPr>
        </p:pic>
      </p:grpSp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825500" y="484312"/>
            <a:ext cx="11836400" cy="1341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 b="1">
                <a:solidFill>
                  <a:srgbClr val="0000FF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หัวนมยาว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707185" y="2572544"/>
            <a:ext cx="6464300" cy="3175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8595" lvl="0" indent="-188595" algn="l" defTabSz="321310">
              <a:spcBef>
                <a:spcPts val="500"/>
              </a:spcBef>
              <a:defRPr sz="1800" i="0">
                <a:solidFill>
                  <a:srgbClr val="000000"/>
                </a:solidFill>
              </a:defRPr>
            </a:pPr>
            <a:r>
              <a:rPr sz="4400" b="1" dirty="0" err="1">
                <a:solidFill>
                  <a:srgbClr val="FF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ปัญหาที่เกิดขึ้นกรณีที่หัวนมแม่ยาว</a:t>
            </a:r>
            <a:r>
              <a:rPr sz="4400" b="1" dirty="0">
                <a:solidFill>
                  <a:srgbClr val="FF0000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342265" lvl="0" indent="-342265" algn="l" defTabSz="321310">
              <a:spcBef>
                <a:spcPts val="500"/>
              </a:spcBef>
              <a:buSzPct val="100000"/>
              <a:buFont typeface="Wingdings" pitchFamily="2" charset="2"/>
              <a:buChar char="v"/>
              <a:defRPr sz="1800" i="0">
                <a:solidFill>
                  <a:srgbClr val="000000"/>
                </a:solidFill>
              </a:defRPr>
            </a:pPr>
            <a:r>
              <a:rPr sz="4400" b="1" dirty="0" err="1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ลูกจะดูดได้แค่หัวนม</a:t>
            </a:r>
            <a:r>
              <a:rPr sz="4400" b="1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sz="4400" b="1" dirty="0" err="1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เหงือกลูกไม่สามารถที่จะงับถึงบริเวณลานหัวนม</a:t>
            </a:r>
            <a:r>
              <a:rPr sz="4400" b="1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sz="4400" b="1" dirty="0" err="1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ทำให้ไม่สามารถอมได้ลึกถึงลานนม</a:t>
            </a:r>
            <a:r>
              <a:rPr sz="4400" b="1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sz="4400" b="1" dirty="0" err="1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ลิ้นของลูกจะไม่กดลงบนท่อน้ำนมทำให้ไม่มีการกระตุ้นให้หลั่ง</a:t>
            </a:r>
            <a:r>
              <a:rPr sz="4400" b="1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Oxytocin </a:t>
            </a:r>
            <a:r>
              <a:rPr sz="4400" b="1" dirty="0" err="1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sz="4400" b="1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Prolactin</a:t>
            </a:r>
          </a:p>
          <a:p>
            <a:pPr marL="342265" lvl="0" indent="-342265" algn="l" defTabSz="321310">
              <a:spcBef>
                <a:spcPts val="500"/>
              </a:spcBef>
              <a:buSzPct val="100000"/>
              <a:buFont typeface="Wingdings" pitchFamily="2" charset="2"/>
              <a:buChar char="v"/>
              <a:defRPr sz="1800" i="0">
                <a:solidFill>
                  <a:srgbClr val="000000"/>
                </a:solidFill>
              </a:defRPr>
            </a:pPr>
            <a:r>
              <a:rPr sz="4400" b="1" dirty="0" err="1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ลูกอาจได้น้ำนมไม่เพียงพอกับความต้องการ</a:t>
            </a:r>
            <a:r>
              <a:rPr sz="4400" b="1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113</TotalTime>
  <Words>2144</Words>
  <Application>Microsoft Office PowerPoint</Application>
  <PresentationFormat>กำหนดเอง</PresentationFormat>
  <Paragraphs>192</Paragraphs>
  <Slides>45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45</vt:i4>
      </vt:variant>
    </vt:vector>
  </HeadingPairs>
  <TitlesOfParts>
    <vt:vector size="46" baseType="lpstr">
      <vt:lpstr>Basis</vt:lpstr>
      <vt:lpstr>การประเมินและแก้ไขปัญหาด้านหัวนมและเต้านม</vt:lpstr>
      <vt:lpstr>ภาพนิ่ง 2</vt:lpstr>
      <vt:lpstr>การทดสอบหัวนม</vt:lpstr>
      <vt:lpstr>หัวนมสั้น, แบน</vt:lpstr>
      <vt:lpstr>หัวนมบอด</vt:lpstr>
      <vt:lpstr>หัวนมบุ๋ม</vt:lpstr>
      <vt:lpstr>การช่วยเหลือ</vt:lpstr>
      <vt:lpstr>Nipple Stimulation </vt:lpstr>
      <vt:lpstr>หัวนมยาว</vt:lpstr>
      <vt:lpstr>ภาพนิ่ง 10</vt:lpstr>
      <vt:lpstr>การช่วยเหลือแม่ที่หัวนมยาว</vt:lpstr>
      <vt:lpstr>หัวนมใหญ่</vt:lpstr>
      <vt:lpstr>การช่วยเหลือมารดาที่มีหัวนมใหญ่ </vt:lpstr>
      <vt:lpstr>การช่วยเหลือมารดาที่มีหัวนมใหญ่ </vt:lpstr>
      <vt:lpstr>การช่วยเหลือมารดาที่มีหัวนมใหญ่ </vt:lpstr>
      <vt:lpstr>หัวนมเจ็บแตก</vt:lpstr>
      <vt:lpstr>การช่วยเหลือมารดาที่มีหัวนมแตก/ เจ็บหัวนม</vt:lpstr>
      <vt:lpstr>การช่วยเหลือมารดาที่มีหัวนมแตก/ เจ็บหัวนม</vt:lpstr>
      <vt:lpstr>การช่วยเหลือมารดาที่มีหัวนมแตก/ เจ็บหัวนม</vt:lpstr>
      <vt:lpstr>การป้องกัน</vt:lpstr>
      <vt:lpstr>ภาพนิ่ง 21</vt:lpstr>
      <vt:lpstr>เต้านมคัดตึง</vt:lpstr>
      <vt:lpstr>สาเหตุที่ทำให้เต้านมคัดตึง</vt:lpstr>
      <vt:lpstr>ปัญหาที่พบเมื่อแม่มีเต้านมคัด</vt:lpstr>
      <vt:lpstr>การดูแลและช่วยเหลือมารดาที่มีเต้านมคัดตึง</vt:lpstr>
      <vt:lpstr>การดูแลและช่วยเหลือมารดาที่มีเต้านมคัดตึง</vt:lpstr>
      <vt:lpstr>วิธีการนวดเต้านม</vt:lpstr>
      <vt:lpstr>วิธีการประคบเต้านม</vt:lpstr>
      <vt:lpstr>เต้านมใหญ่ หย่อนยาน</vt:lpstr>
      <vt:lpstr>การช่วยเหลือมารดาที่มีเต้านมใหญ่ หย่อนยาน </vt:lpstr>
      <vt:lpstr>การช่วยเหลือมารดาที่มีเต้านมใหญ่ หย่อนยาน </vt:lpstr>
      <vt:lpstr>ท่อน้ำนมอุดตัน Blocked duct </vt:lpstr>
      <vt:lpstr>ภาพนิ่ง 33</vt:lpstr>
      <vt:lpstr>ภาพนิ่ง 34</vt:lpstr>
      <vt:lpstr>การช่วยเหลือมารดาที่มีท่อน้ำนมอุดตัน </vt:lpstr>
      <vt:lpstr>ภาพนิ่ง 36</vt:lpstr>
      <vt:lpstr>White dot</vt:lpstr>
      <vt:lpstr>ภาพนิ่ง 38</vt:lpstr>
      <vt:lpstr>สาเหตุของเต้านมอักเสบ</vt:lpstr>
      <vt:lpstr>การช่วยเหลือมารดาที่มีเต้านมอักเสบ</vt:lpstr>
      <vt:lpstr>การช่วยเหลือมารดาที่มีเต้านมอักเสบ</vt:lpstr>
      <vt:lpstr>การช่วยเหลือมารดาที่มีเต้านมอักเสบ</vt:lpstr>
      <vt:lpstr>เต้านมเป็นฝี (breast abscess)</vt:lpstr>
      <vt:lpstr>การช่วยเหลือมารดาที่เต้านมเป็นฝี</vt:lpstr>
      <vt:lpstr>สรุป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การประเมินและแก้ไขปัญหาด้านหัวนมและเต้านม</dc:title>
  <cp:lastModifiedBy>Staff</cp:lastModifiedBy>
  <cp:revision>17</cp:revision>
  <dcterms:modified xsi:type="dcterms:W3CDTF">2014-10-06T00:55:24Z</dcterms:modified>
</cp:coreProperties>
</file>